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36"/>
  </p:notesMasterIdLst>
  <p:sldIdLst>
    <p:sldId id="256" r:id="rId2"/>
    <p:sldId id="355" r:id="rId3"/>
    <p:sldId id="348" r:id="rId4"/>
    <p:sldId id="260" r:id="rId5"/>
    <p:sldId id="258" r:id="rId6"/>
    <p:sldId id="356" r:id="rId7"/>
    <p:sldId id="391" r:id="rId8"/>
    <p:sldId id="357" r:id="rId9"/>
    <p:sldId id="358" r:id="rId10"/>
    <p:sldId id="359" r:id="rId11"/>
    <p:sldId id="360" r:id="rId12"/>
    <p:sldId id="275" r:id="rId13"/>
    <p:sldId id="363" r:id="rId14"/>
    <p:sldId id="364" r:id="rId15"/>
    <p:sldId id="365" r:id="rId16"/>
    <p:sldId id="366" r:id="rId17"/>
    <p:sldId id="367" r:id="rId18"/>
    <p:sldId id="370" r:id="rId19"/>
    <p:sldId id="371" r:id="rId20"/>
    <p:sldId id="372" r:id="rId21"/>
    <p:sldId id="373" r:id="rId22"/>
    <p:sldId id="375" r:id="rId23"/>
    <p:sldId id="376" r:id="rId24"/>
    <p:sldId id="392" r:id="rId25"/>
    <p:sldId id="278" r:id="rId26"/>
    <p:sldId id="381" r:id="rId27"/>
    <p:sldId id="382" r:id="rId28"/>
    <p:sldId id="378" r:id="rId29"/>
    <p:sldId id="383" r:id="rId30"/>
    <p:sldId id="386" r:id="rId31"/>
    <p:sldId id="388" r:id="rId32"/>
    <p:sldId id="389" r:id="rId33"/>
    <p:sldId id="390" r:id="rId34"/>
    <p:sldId id="273" r:id="rId35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37"/>
      <p:bold r:id="rId38"/>
    </p:embeddedFont>
    <p:embeddedFont>
      <p:font typeface="Fira Sans Extra Condensed Medium" panose="020B0603050000020004" pitchFamily="34" charset="0"/>
      <p:regular r:id="rId39"/>
      <p:bold r:id="rId40"/>
      <p:italic r:id="rId41"/>
      <p:boldItalic r:id="rId42"/>
    </p:embeddedFont>
    <p:embeddedFont>
      <p:font typeface="Montserrat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CFF"/>
    <a:srgbClr val="66FF21"/>
    <a:srgbClr val="FF5050"/>
    <a:srgbClr val="003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D631F1-B821-40C1-96BB-BE548AE8C0F8}">
  <a:tblStyle styleId="{1DD631F1-B821-40C1-96BB-BE548AE8C0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6" autoAdjust="0"/>
    <p:restoredTop sz="75923" autoAdjust="0"/>
  </p:normalViewPr>
  <p:slideViewPr>
    <p:cSldViewPr snapToGrid="0">
      <p:cViewPr varScale="1">
        <p:scale>
          <a:sx n="111" d="100"/>
          <a:sy n="111" d="100"/>
        </p:scale>
        <p:origin x="1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en-US"/>
              <a:t>TH vs. WIP</a:t>
            </a:r>
            <a:r>
              <a:rPr lang="zh-TW"/>
              <a:t> </a:t>
            </a:r>
            <a:r>
              <a:rPr lang="en-US"/>
              <a:t>(Best case)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工作表1!$D$3</c:f>
              <c:strCache>
                <c:ptCount val="1"/>
                <c:pt idx="0">
                  <c:v>TH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工作表1!$C$4:$C$15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工作表1!$D$4:$D$15</c:f>
              <c:numCache>
                <c:formatCode>General</c:formatCode>
                <c:ptCount val="12"/>
                <c:pt idx="0">
                  <c:v>8.3333333333333329E-2</c:v>
                </c:pt>
                <c:pt idx="1">
                  <c:v>0.16666666666666666</c:v>
                </c:pt>
                <c:pt idx="2">
                  <c:v>0.25</c:v>
                </c:pt>
                <c:pt idx="3">
                  <c:v>0.33333333333333331</c:v>
                </c:pt>
                <c:pt idx="4">
                  <c:v>0.33333299999999999</c:v>
                </c:pt>
                <c:pt idx="5">
                  <c:v>0.33333299999999999</c:v>
                </c:pt>
                <c:pt idx="6">
                  <c:v>0.33333299999999999</c:v>
                </c:pt>
                <c:pt idx="7">
                  <c:v>0.33333299999999999</c:v>
                </c:pt>
                <c:pt idx="8">
                  <c:v>0.33333299999999999</c:v>
                </c:pt>
                <c:pt idx="9">
                  <c:v>0.33333299999999999</c:v>
                </c:pt>
                <c:pt idx="10">
                  <c:v>0.33333299999999999</c:v>
                </c:pt>
                <c:pt idx="11">
                  <c:v>0.33333299999999999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30D-4B1B-940C-1DB7E3DCC2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0916808"/>
        <c:axId val="730925008"/>
      </c:scatterChart>
      <c:valAx>
        <c:axId val="730916808"/>
        <c:scaling>
          <c:orientation val="minMax"/>
          <c:max val="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en-US"/>
                  <a:t>WIP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730925008"/>
        <c:crosses val="autoZero"/>
        <c:crossBetween val="midCat"/>
      </c:valAx>
      <c:valAx>
        <c:axId val="73092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en-US"/>
                  <a:t>TH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730916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en-US"/>
              <a:t>CT vs. WIP(Best case)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工作表1!$E$3</c:f>
              <c:strCache>
                <c:ptCount val="1"/>
                <c:pt idx="0">
                  <c:v>CT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工作表1!$C$4:$C$15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工作表1!$E$4:$E$15</c:f>
              <c:numCache>
                <c:formatCode>General</c:formatCode>
                <c:ptCount val="12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 formatCode="0">
                  <c:v>15.000015000015001</c:v>
                </c:pt>
                <c:pt idx="5" formatCode="0">
                  <c:v>18.000018000017999</c:v>
                </c:pt>
                <c:pt idx="6" formatCode="0">
                  <c:v>21.000021000021</c:v>
                </c:pt>
                <c:pt idx="7" formatCode="0">
                  <c:v>24.000024000024002</c:v>
                </c:pt>
                <c:pt idx="8" formatCode="0">
                  <c:v>27.000027000027</c:v>
                </c:pt>
                <c:pt idx="9" formatCode="0">
                  <c:v>30.000030000030002</c:v>
                </c:pt>
                <c:pt idx="10" formatCode="0">
                  <c:v>33.000033000033</c:v>
                </c:pt>
                <c:pt idx="11" formatCode="0">
                  <c:v>36.000036000035998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7F4-4273-8897-2D4C4C29C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3236416"/>
        <c:axId val="613235760"/>
      </c:scatterChart>
      <c:valAx>
        <c:axId val="613236416"/>
        <c:scaling>
          <c:orientation val="minMax"/>
          <c:max val="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en-US"/>
                  <a:t>WIP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613235760"/>
        <c:crosses val="autoZero"/>
        <c:crossBetween val="midCat"/>
      </c:valAx>
      <c:valAx>
        <c:axId val="61323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en-US"/>
                  <a:t>CT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6132364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D8D8A5-435A-43EA-9908-9E1E7FA0C98B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6A636D8-EE66-4F3D-AA00-990E7CA1EEEA}">
      <dgm:prSet phldrT="[文字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 </a:t>
          </a:r>
          <a:endParaRPr lang="zh-TW" altLang="en-US" dirty="0"/>
        </a:p>
      </dgm:t>
    </dgm:pt>
    <dgm:pt modelId="{48B971EC-A598-4CFC-B325-0E6AFBFE1D03}" type="parTrans" cxnId="{03D33797-CA5C-452F-9573-810C80EF061E}">
      <dgm:prSet/>
      <dgm:spPr/>
      <dgm:t>
        <a:bodyPr/>
        <a:lstStyle/>
        <a:p>
          <a:endParaRPr lang="zh-TW" altLang="en-US"/>
        </a:p>
      </dgm:t>
    </dgm:pt>
    <dgm:pt modelId="{B57CD397-F45B-4742-B5F5-7EFACEEB24CE}" type="sibTrans" cxnId="{03D33797-CA5C-452F-9573-810C80EF061E}">
      <dgm:prSet/>
      <dgm:spPr/>
      <dgm:t>
        <a:bodyPr/>
        <a:lstStyle/>
        <a:p>
          <a:endParaRPr lang="zh-TW" altLang="en-US"/>
        </a:p>
      </dgm:t>
    </dgm:pt>
    <dgm:pt modelId="{4B234F29-0CE8-48D0-A8A2-5ECB0E85B31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推式</a:t>
          </a:r>
        </a:p>
      </dgm:t>
    </dgm:pt>
    <dgm:pt modelId="{B96443D1-F31D-4326-983A-17DCD927F6D9}" type="parTrans" cxnId="{CAC7A392-3DCF-4605-BB58-C0521D9F7258}">
      <dgm:prSet/>
      <dgm:spPr/>
      <dgm:t>
        <a:bodyPr/>
        <a:lstStyle/>
        <a:p>
          <a:endParaRPr lang="zh-TW" altLang="en-US"/>
        </a:p>
      </dgm:t>
    </dgm:pt>
    <dgm:pt modelId="{1997C362-2023-4B95-A920-005517F21A51}" type="sibTrans" cxnId="{CAC7A392-3DCF-4605-BB58-C0521D9F7258}">
      <dgm:prSet/>
      <dgm:spPr/>
      <dgm:t>
        <a:bodyPr/>
        <a:lstStyle/>
        <a:p>
          <a:endParaRPr lang="zh-TW" altLang="en-US"/>
        </a:p>
      </dgm:t>
    </dgm:pt>
    <dgm:pt modelId="{8B0E7BAB-B9B3-45A4-992F-F3BE3FADC7F9}">
      <dgm:prSet phldrT="[文字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瓶頸站位置</a:t>
          </a:r>
          <a:r>
            <a: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影響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物料數量</a:t>
          </a:r>
        </a:p>
      </dgm:t>
    </dgm:pt>
    <dgm:pt modelId="{01658E4C-126A-40DF-B860-F644A044BBEE}" type="parTrans" cxnId="{CB9E81AD-8495-46D8-B17D-38D0809BBFFB}">
      <dgm:prSet/>
      <dgm:spPr/>
      <dgm:t>
        <a:bodyPr/>
        <a:lstStyle/>
        <a:p>
          <a:endParaRPr lang="zh-TW" altLang="en-US"/>
        </a:p>
      </dgm:t>
    </dgm:pt>
    <dgm:pt modelId="{6FA51250-F5F9-48C5-A883-0AD81FA342FD}" type="sibTrans" cxnId="{CB9E81AD-8495-46D8-B17D-38D0809BBFFB}">
      <dgm:prSet/>
      <dgm:spPr/>
      <dgm:t>
        <a:bodyPr/>
        <a:lstStyle/>
        <a:p>
          <a:endParaRPr lang="zh-TW" altLang="en-US"/>
        </a:p>
      </dgm:t>
    </dgm:pt>
    <dgm:pt modelId="{FDB86A9E-3459-4578-93D7-7F9300B7478F}">
      <dgm:prSet phldrT="[文字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設定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WIP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水位上限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(2)</a:t>
          </a:r>
        </a:p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可</a:t>
          </a:r>
          <a:r>
            <a: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最小化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原物料浪費</a:t>
          </a:r>
        </a:p>
      </dgm:t>
    </dgm:pt>
    <dgm:pt modelId="{9F60BB91-7D29-443A-A8A9-BF97A7C7689E}" type="parTrans" cxnId="{4890A951-FEFF-4BFE-9F1E-3DD2AD05742C}">
      <dgm:prSet/>
      <dgm:spPr/>
      <dgm:t>
        <a:bodyPr/>
        <a:lstStyle/>
        <a:p>
          <a:endParaRPr lang="zh-TW" altLang="en-US"/>
        </a:p>
      </dgm:t>
    </dgm:pt>
    <dgm:pt modelId="{6E049405-D033-4B3E-B8FB-FF00356DB647}" type="sibTrans" cxnId="{4890A951-FEFF-4BFE-9F1E-3DD2AD05742C}">
      <dgm:prSet/>
      <dgm:spPr/>
      <dgm:t>
        <a:bodyPr/>
        <a:lstStyle/>
        <a:p>
          <a:endParaRPr lang="zh-TW" altLang="en-US"/>
        </a:p>
      </dgm:t>
    </dgm:pt>
    <dgm:pt modelId="{62184620-8EB8-4E66-A412-BC1F1C6410A6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拉式</a:t>
          </a:r>
        </a:p>
      </dgm:t>
    </dgm:pt>
    <dgm:pt modelId="{8238E458-F100-4CF3-8E45-6871CBB5DD58}" type="parTrans" cxnId="{69B424EE-D47E-4268-A9BD-1E4AC614C171}">
      <dgm:prSet/>
      <dgm:spPr/>
      <dgm:t>
        <a:bodyPr/>
        <a:lstStyle/>
        <a:p>
          <a:endParaRPr lang="zh-TW" altLang="en-US"/>
        </a:p>
      </dgm:t>
    </dgm:pt>
    <dgm:pt modelId="{0D5515E4-16E5-4E8F-A044-BD01CF8FBE4F}" type="sibTrans" cxnId="{69B424EE-D47E-4268-A9BD-1E4AC614C171}">
      <dgm:prSet/>
      <dgm:spPr/>
      <dgm:t>
        <a:bodyPr/>
        <a:lstStyle/>
        <a:p>
          <a:endParaRPr lang="zh-TW" altLang="en-US"/>
        </a:p>
      </dgm:t>
    </dgm:pt>
    <dgm:pt modelId="{7A3C6000-1FA7-4266-8938-6C9CE151E453}">
      <dgm:prSet phldrT="[文字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投入量與最終產出相同</a:t>
          </a:r>
        </a:p>
      </dgm:t>
    </dgm:pt>
    <dgm:pt modelId="{B3CDAF67-F09E-454F-83CB-736284178282}" type="parTrans" cxnId="{CDA41207-B768-44EA-A2C7-670578E34DA4}">
      <dgm:prSet/>
      <dgm:spPr/>
      <dgm:t>
        <a:bodyPr/>
        <a:lstStyle/>
        <a:p>
          <a:endParaRPr lang="zh-TW" altLang="en-US"/>
        </a:p>
      </dgm:t>
    </dgm:pt>
    <dgm:pt modelId="{AB7F01F6-84FD-4137-A8E7-D4402C0B4008}" type="sibTrans" cxnId="{CDA41207-B768-44EA-A2C7-670578E34DA4}">
      <dgm:prSet/>
      <dgm:spPr/>
      <dgm:t>
        <a:bodyPr/>
        <a:lstStyle/>
        <a:p>
          <a:endParaRPr lang="zh-TW" altLang="en-US"/>
        </a:p>
      </dgm:t>
    </dgm:pt>
    <dgm:pt modelId="{F8E158DD-3DF2-48AE-B680-005CED7EF571}" type="pres">
      <dgm:prSet presAssocID="{0CD8D8A5-435A-43EA-9908-9E1E7FA0C9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3782346-EEC0-4905-BE42-DBA7291B2122}" type="pres">
      <dgm:prSet presAssocID="{76A636D8-EE66-4F3D-AA00-990E7CA1EEEA}" presName="root1" presStyleCnt="0"/>
      <dgm:spPr/>
    </dgm:pt>
    <dgm:pt modelId="{C0499C55-28B4-4E53-9FB8-7A1659418F5B}" type="pres">
      <dgm:prSet presAssocID="{76A636D8-EE66-4F3D-AA00-990E7CA1EEEA}" presName="LevelOneTextNode" presStyleLbl="node0" presStyleIdx="0" presStyleCnt="1" custScaleX="55140">
        <dgm:presLayoutVars>
          <dgm:chPref val="3"/>
        </dgm:presLayoutVars>
      </dgm:prSet>
      <dgm:spPr/>
    </dgm:pt>
    <dgm:pt modelId="{EDFB258F-DA0E-4DCC-98E9-F6247E333E51}" type="pres">
      <dgm:prSet presAssocID="{76A636D8-EE66-4F3D-AA00-990E7CA1EEEA}" presName="level2hierChild" presStyleCnt="0"/>
      <dgm:spPr/>
    </dgm:pt>
    <dgm:pt modelId="{C40AF673-2204-4DDB-9A0C-D8DF5F256B27}" type="pres">
      <dgm:prSet presAssocID="{B96443D1-F31D-4326-983A-17DCD927F6D9}" presName="conn2-1" presStyleLbl="parChTrans1D2" presStyleIdx="0" presStyleCnt="2"/>
      <dgm:spPr/>
    </dgm:pt>
    <dgm:pt modelId="{2B04B06E-E7F7-4889-9BB8-B75DDE29210C}" type="pres">
      <dgm:prSet presAssocID="{B96443D1-F31D-4326-983A-17DCD927F6D9}" presName="connTx" presStyleLbl="parChTrans1D2" presStyleIdx="0" presStyleCnt="2"/>
      <dgm:spPr/>
    </dgm:pt>
    <dgm:pt modelId="{C232A4FA-E66C-40B8-AE59-E91C69040D8F}" type="pres">
      <dgm:prSet presAssocID="{4B234F29-0CE8-48D0-A8A2-5ECB0E85B31D}" presName="root2" presStyleCnt="0"/>
      <dgm:spPr/>
    </dgm:pt>
    <dgm:pt modelId="{80C8B1C2-AADE-4151-8412-3E914DA4BB4E}" type="pres">
      <dgm:prSet presAssocID="{4B234F29-0CE8-48D0-A8A2-5ECB0E85B31D}" presName="LevelTwoTextNode" presStyleLbl="node2" presStyleIdx="0" presStyleCnt="2" custScaleY="75899">
        <dgm:presLayoutVars>
          <dgm:chPref val="3"/>
        </dgm:presLayoutVars>
      </dgm:prSet>
      <dgm:spPr/>
    </dgm:pt>
    <dgm:pt modelId="{1B2AFD4C-BDD2-4E3E-86FD-873CF3697A71}" type="pres">
      <dgm:prSet presAssocID="{4B234F29-0CE8-48D0-A8A2-5ECB0E85B31D}" presName="level3hierChild" presStyleCnt="0"/>
      <dgm:spPr/>
    </dgm:pt>
    <dgm:pt modelId="{7749FE29-5AE0-42EF-BDFD-FE72BBE82193}" type="pres">
      <dgm:prSet presAssocID="{01658E4C-126A-40DF-B860-F644A044BBEE}" presName="conn2-1" presStyleLbl="parChTrans1D3" presStyleIdx="0" presStyleCnt="3"/>
      <dgm:spPr/>
    </dgm:pt>
    <dgm:pt modelId="{A865B572-3484-4A5F-96BF-4FE45A74F31C}" type="pres">
      <dgm:prSet presAssocID="{01658E4C-126A-40DF-B860-F644A044BBEE}" presName="connTx" presStyleLbl="parChTrans1D3" presStyleIdx="0" presStyleCnt="3"/>
      <dgm:spPr/>
    </dgm:pt>
    <dgm:pt modelId="{87D69CE2-8288-44DA-A386-51779C2DEC76}" type="pres">
      <dgm:prSet presAssocID="{8B0E7BAB-B9B3-45A4-992F-F3BE3FADC7F9}" presName="root2" presStyleCnt="0"/>
      <dgm:spPr/>
    </dgm:pt>
    <dgm:pt modelId="{993BEA9F-3E04-422F-AF56-6B9554080B9D}" type="pres">
      <dgm:prSet presAssocID="{8B0E7BAB-B9B3-45A4-992F-F3BE3FADC7F9}" presName="LevelTwoTextNode" presStyleLbl="node3" presStyleIdx="0" presStyleCnt="3" custScaleX="167250">
        <dgm:presLayoutVars>
          <dgm:chPref val="3"/>
        </dgm:presLayoutVars>
      </dgm:prSet>
      <dgm:spPr/>
    </dgm:pt>
    <dgm:pt modelId="{F6225DF1-0172-4F0D-981D-491B20149327}" type="pres">
      <dgm:prSet presAssocID="{8B0E7BAB-B9B3-45A4-992F-F3BE3FADC7F9}" presName="level3hierChild" presStyleCnt="0"/>
      <dgm:spPr/>
    </dgm:pt>
    <dgm:pt modelId="{FEDBD401-8052-4053-AA75-B3B6611EC9CF}" type="pres">
      <dgm:prSet presAssocID="{9F60BB91-7D29-443A-A8A9-BF97A7C7689E}" presName="conn2-1" presStyleLbl="parChTrans1D3" presStyleIdx="1" presStyleCnt="3"/>
      <dgm:spPr/>
    </dgm:pt>
    <dgm:pt modelId="{67C3F534-A75D-4DEB-95A3-6FA669996394}" type="pres">
      <dgm:prSet presAssocID="{9F60BB91-7D29-443A-A8A9-BF97A7C7689E}" presName="connTx" presStyleLbl="parChTrans1D3" presStyleIdx="1" presStyleCnt="3"/>
      <dgm:spPr/>
    </dgm:pt>
    <dgm:pt modelId="{895C8E46-7C77-4C06-B4D3-94214D444C37}" type="pres">
      <dgm:prSet presAssocID="{FDB86A9E-3459-4578-93D7-7F9300B7478F}" presName="root2" presStyleCnt="0"/>
      <dgm:spPr/>
    </dgm:pt>
    <dgm:pt modelId="{9141DD37-630E-4E5B-A4CD-C335A6E17D9A}" type="pres">
      <dgm:prSet presAssocID="{FDB86A9E-3459-4578-93D7-7F9300B7478F}" presName="LevelTwoTextNode" presStyleLbl="node3" presStyleIdx="1" presStyleCnt="3" custScaleX="168162">
        <dgm:presLayoutVars>
          <dgm:chPref val="3"/>
        </dgm:presLayoutVars>
      </dgm:prSet>
      <dgm:spPr/>
    </dgm:pt>
    <dgm:pt modelId="{9AF6B8E4-BE1E-464E-9A2F-FF72A8632F60}" type="pres">
      <dgm:prSet presAssocID="{FDB86A9E-3459-4578-93D7-7F9300B7478F}" presName="level3hierChild" presStyleCnt="0"/>
      <dgm:spPr/>
    </dgm:pt>
    <dgm:pt modelId="{6DC92ED6-226A-436A-87FE-A95D9AE93206}" type="pres">
      <dgm:prSet presAssocID="{8238E458-F100-4CF3-8E45-6871CBB5DD58}" presName="conn2-1" presStyleLbl="parChTrans1D2" presStyleIdx="1" presStyleCnt="2"/>
      <dgm:spPr/>
    </dgm:pt>
    <dgm:pt modelId="{AE91F53E-00E8-4F97-818F-752A44851A6F}" type="pres">
      <dgm:prSet presAssocID="{8238E458-F100-4CF3-8E45-6871CBB5DD58}" presName="connTx" presStyleLbl="parChTrans1D2" presStyleIdx="1" presStyleCnt="2"/>
      <dgm:spPr/>
    </dgm:pt>
    <dgm:pt modelId="{C024AF40-8F4B-4201-B784-52A7B3A329BB}" type="pres">
      <dgm:prSet presAssocID="{62184620-8EB8-4E66-A412-BC1F1C6410A6}" presName="root2" presStyleCnt="0"/>
      <dgm:spPr/>
    </dgm:pt>
    <dgm:pt modelId="{A634B3A3-9651-48ED-B481-779B5E1FA549}" type="pres">
      <dgm:prSet presAssocID="{62184620-8EB8-4E66-A412-BC1F1C6410A6}" presName="LevelTwoTextNode" presStyleLbl="node2" presStyleIdx="1" presStyleCnt="2" custScaleY="75899">
        <dgm:presLayoutVars>
          <dgm:chPref val="3"/>
        </dgm:presLayoutVars>
      </dgm:prSet>
      <dgm:spPr/>
    </dgm:pt>
    <dgm:pt modelId="{A7AA0390-216C-43AE-AF56-FB0BA1EEFDD2}" type="pres">
      <dgm:prSet presAssocID="{62184620-8EB8-4E66-A412-BC1F1C6410A6}" presName="level3hierChild" presStyleCnt="0"/>
      <dgm:spPr/>
    </dgm:pt>
    <dgm:pt modelId="{F1310BF8-2508-4D99-8DEB-F4297A13239D}" type="pres">
      <dgm:prSet presAssocID="{B3CDAF67-F09E-454F-83CB-736284178282}" presName="conn2-1" presStyleLbl="parChTrans1D3" presStyleIdx="2" presStyleCnt="3"/>
      <dgm:spPr/>
    </dgm:pt>
    <dgm:pt modelId="{4A11A179-5B02-40CB-9169-1A879B08D92B}" type="pres">
      <dgm:prSet presAssocID="{B3CDAF67-F09E-454F-83CB-736284178282}" presName="connTx" presStyleLbl="parChTrans1D3" presStyleIdx="2" presStyleCnt="3"/>
      <dgm:spPr/>
    </dgm:pt>
    <dgm:pt modelId="{64D8B377-F069-4295-A380-0D27546B511F}" type="pres">
      <dgm:prSet presAssocID="{7A3C6000-1FA7-4266-8938-6C9CE151E453}" presName="root2" presStyleCnt="0"/>
      <dgm:spPr/>
    </dgm:pt>
    <dgm:pt modelId="{1C4B0F94-F83E-49A4-AF56-582BB231F8A6}" type="pres">
      <dgm:prSet presAssocID="{7A3C6000-1FA7-4266-8938-6C9CE151E453}" presName="LevelTwoTextNode" presStyleLbl="node3" presStyleIdx="2" presStyleCnt="3" custScaleX="167250">
        <dgm:presLayoutVars>
          <dgm:chPref val="3"/>
        </dgm:presLayoutVars>
      </dgm:prSet>
      <dgm:spPr/>
    </dgm:pt>
    <dgm:pt modelId="{1F4FED0B-C558-4A4D-814C-B00B181283BD}" type="pres">
      <dgm:prSet presAssocID="{7A3C6000-1FA7-4266-8938-6C9CE151E453}" presName="level3hierChild" presStyleCnt="0"/>
      <dgm:spPr/>
    </dgm:pt>
  </dgm:ptLst>
  <dgm:cxnLst>
    <dgm:cxn modelId="{CDA41207-B768-44EA-A2C7-670578E34DA4}" srcId="{62184620-8EB8-4E66-A412-BC1F1C6410A6}" destId="{7A3C6000-1FA7-4266-8938-6C9CE151E453}" srcOrd="0" destOrd="0" parTransId="{B3CDAF67-F09E-454F-83CB-736284178282}" sibTransId="{AB7F01F6-84FD-4137-A8E7-D4402C0B4008}"/>
    <dgm:cxn modelId="{13DCC021-2A7F-4036-8805-ECB6256E0F75}" type="presOf" srcId="{8238E458-F100-4CF3-8E45-6871CBB5DD58}" destId="{6DC92ED6-226A-436A-87FE-A95D9AE93206}" srcOrd="0" destOrd="0" presId="urn:microsoft.com/office/officeart/2005/8/layout/hierarchy2"/>
    <dgm:cxn modelId="{BA40BA2D-3506-4F7C-AA5C-3D8313CB51EB}" type="presOf" srcId="{0CD8D8A5-435A-43EA-9908-9E1E7FA0C98B}" destId="{F8E158DD-3DF2-48AE-B680-005CED7EF571}" srcOrd="0" destOrd="0" presId="urn:microsoft.com/office/officeart/2005/8/layout/hierarchy2"/>
    <dgm:cxn modelId="{6707C836-882A-4802-94D1-F5ECCA8A8D11}" type="presOf" srcId="{8238E458-F100-4CF3-8E45-6871CBB5DD58}" destId="{AE91F53E-00E8-4F97-818F-752A44851A6F}" srcOrd="1" destOrd="0" presId="urn:microsoft.com/office/officeart/2005/8/layout/hierarchy2"/>
    <dgm:cxn modelId="{CA83BA40-9EA6-48DB-894C-13C291D05F03}" type="presOf" srcId="{62184620-8EB8-4E66-A412-BC1F1C6410A6}" destId="{A634B3A3-9651-48ED-B481-779B5E1FA549}" srcOrd="0" destOrd="0" presId="urn:microsoft.com/office/officeart/2005/8/layout/hierarchy2"/>
    <dgm:cxn modelId="{A6B46442-B7C6-40F9-BE18-3CA1B48DBBE9}" type="presOf" srcId="{B96443D1-F31D-4326-983A-17DCD927F6D9}" destId="{C40AF673-2204-4DDB-9A0C-D8DF5F256B27}" srcOrd="0" destOrd="0" presId="urn:microsoft.com/office/officeart/2005/8/layout/hierarchy2"/>
    <dgm:cxn modelId="{4890A951-FEFF-4BFE-9F1E-3DD2AD05742C}" srcId="{4B234F29-0CE8-48D0-A8A2-5ECB0E85B31D}" destId="{FDB86A9E-3459-4578-93D7-7F9300B7478F}" srcOrd="1" destOrd="0" parTransId="{9F60BB91-7D29-443A-A8A9-BF97A7C7689E}" sibTransId="{6E049405-D033-4B3E-B8FB-FF00356DB647}"/>
    <dgm:cxn modelId="{E228C258-E7DE-44F7-B877-43034B23FEC6}" type="presOf" srcId="{7A3C6000-1FA7-4266-8938-6C9CE151E453}" destId="{1C4B0F94-F83E-49A4-AF56-582BB231F8A6}" srcOrd="0" destOrd="0" presId="urn:microsoft.com/office/officeart/2005/8/layout/hierarchy2"/>
    <dgm:cxn modelId="{2489156C-5682-4D5D-A9CB-21BF339DE761}" type="presOf" srcId="{9F60BB91-7D29-443A-A8A9-BF97A7C7689E}" destId="{67C3F534-A75D-4DEB-95A3-6FA669996394}" srcOrd="1" destOrd="0" presId="urn:microsoft.com/office/officeart/2005/8/layout/hierarchy2"/>
    <dgm:cxn modelId="{CC2FFF71-FF7D-44A2-AC13-3B6C7EC54FDB}" type="presOf" srcId="{8B0E7BAB-B9B3-45A4-992F-F3BE3FADC7F9}" destId="{993BEA9F-3E04-422F-AF56-6B9554080B9D}" srcOrd="0" destOrd="0" presId="urn:microsoft.com/office/officeart/2005/8/layout/hierarchy2"/>
    <dgm:cxn modelId="{7F93BF73-F21F-4330-93E2-6D7B8425ED1B}" type="presOf" srcId="{B3CDAF67-F09E-454F-83CB-736284178282}" destId="{4A11A179-5B02-40CB-9169-1A879B08D92B}" srcOrd="1" destOrd="0" presId="urn:microsoft.com/office/officeart/2005/8/layout/hierarchy2"/>
    <dgm:cxn modelId="{A72B247A-5A8B-4832-9541-693BA0EA4C04}" type="presOf" srcId="{76A636D8-EE66-4F3D-AA00-990E7CA1EEEA}" destId="{C0499C55-28B4-4E53-9FB8-7A1659418F5B}" srcOrd="0" destOrd="0" presId="urn:microsoft.com/office/officeart/2005/8/layout/hierarchy2"/>
    <dgm:cxn modelId="{84B6408A-0AB4-4294-AC86-0F0389492E20}" type="presOf" srcId="{01658E4C-126A-40DF-B860-F644A044BBEE}" destId="{7749FE29-5AE0-42EF-BDFD-FE72BBE82193}" srcOrd="0" destOrd="0" presId="urn:microsoft.com/office/officeart/2005/8/layout/hierarchy2"/>
    <dgm:cxn modelId="{CAC7A392-3DCF-4605-BB58-C0521D9F7258}" srcId="{76A636D8-EE66-4F3D-AA00-990E7CA1EEEA}" destId="{4B234F29-0CE8-48D0-A8A2-5ECB0E85B31D}" srcOrd="0" destOrd="0" parTransId="{B96443D1-F31D-4326-983A-17DCD927F6D9}" sibTransId="{1997C362-2023-4B95-A920-005517F21A51}"/>
    <dgm:cxn modelId="{03D33797-CA5C-452F-9573-810C80EF061E}" srcId="{0CD8D8A5-435A-43EA-9908-9E1E7FA0C98B}" destId="{76A636D8-EE66-4F3D-AA00-990E7CA1EEEA}" srcOrd="0" destOrd="0" parTransId="{48B971EC-A598-4CFC-B325-0E6AFBFE1D03}" sibTransId="{B57CD397-F45B-4742-B5F5-7EFACEEB24CE}"/>
    <dgm:cxn modelId="{B0E7DDA0-8078-436B-934E-5DCD54DB3656}" type="presOf" srcId="{B3CDAF67-F09E-454F-83CB-736284178282}" destId="{F1310BF8-2508-4D99-8DEB-F4297A13239D}" srcOrd="0" destOrd="0" presId="urn:microsoft.com/office/officeart/2005/8/layout/hierarchy2"/>
    <dgm:cxn modelId="{CB9E81AD-8495-46D8-B17D-38D0809BBFFB}" srcId="{4B234F29-0CE8-48D0-A8A2-5ECB0E85B31D}" destId="{8B0E7BAB-B9B3-45A4-992F-F3BE3FADC7F9}" srcOrd="0" destOrd="0" parTransId="{01658E4C-126A-40DF-B860-F644A044BBEE}" sibTransId="{6FA51250-F5F9-48C5-A883-0AD81FA342FD}"/>
    <dgm:cxn modelId="{3309A4B4-518E-4D9C-B384-515E7766B035}" type="presOf" srcId="{4B234F29-0CE8-48D0-A8A2-5ECB0E85B31D}" destId="{80C8B1C2-AADE-4151-8412-3E914DA4BB4E}" srcOrd="0" destOrd="0" presId="urn:microsoft.com/office/officeart/2005/8/layout/hierarchy2"/>
    <dgm:cxn modelId="{3C753DDD-A395-48CA-9769-513D9F1BB040}" type="presOf" srcId="{01658E4C-126A-40DF-B860-F644A044BBEE}" destId="{A865B572-3484-4A5F-96BF-4FE45A74F31C}" srcOrd="1" destOrd="0" presId="urn:microsoft.com/office/officeart/2005/8/layout/hierarchy2"/>
    <dgm:cxn modelId="{1B6DBAE5-65F3-4923-8947-EAA7B462C1C7}" type="presOf" srcId="{9F60BB91-7D29-443A-A8A9-BF97A7C7689E}" destId="{FEDBD401-8052-4053-AA75-B3B6611EC9CF}" srcOrd="0" destOrd="0" presId="urn:microsoft.com/office/officeart/2005/8/layout/hierarchy2"/>
    <dgm:cxn modelId="{69B424EE-D47E-4268-A9BD-1E4AC614C171}" srcId="{76A636D8-EE66-4F3D-AA00-990E7CA1EEEA}" destId="{62184620-8EB8-4E66-A412-BC1F1C6410A6}" srcOrd="1" destOrd="0" parTransId="{8238E458-F100-4CF3-8E45-6871CBB5DD58}" sibTransId="{0D5515E4-16E5-4E8F-A044-BD01CF8FBE4F}"/>
    <dgm:cxn modelId="{A3A4EEEF-0C4C-4B9D-89C6-3760F76B4F3A}" type="presOf" srcId="{B96443D1-F31D-4326-983A-17DCD927F6D9}" destId="{2B04B06E-E7F7-4889-9BB8-B75DDE29210C}" srcOrd="1" destOrd="0" presId="urn:microsoft.com/office/officeart/2005/8/layout/hierarchy2"/>
    <dgm:cxn modelId="{3D5333FF-E7DD-4AA3-BA69-9D981E05AF44}" type="presOf" srcId="{FDB86A9E-3459-4578-93D7-7F9300B7478F}" destId="{9141DD37-630E-4E5B-A4CD-C335A6E17D9A}" srcOrd="0" destOrd="0" presId="urn:microsoft.com/office/officeart/2005/8/layout/hierarchy2"/>
    <dgm:cxn modelId="{17323AF2-E323-462C-BFEA-967B960D2AC6}" type="presParOf" srcId="{F8E158DD-3DF2-48AE-B680-005CED7EF571}" destId="{83782346-EEC0-4905-BE42-DBA7291B2122}" srcOrd="0" destOrd="0" presId="urn:microsoft.com/office/officeart/2005/8/layout/hierarchy2"/>
    <dgm:cxn modelId="{D11304A0-D701-4071-A52D-0C8730B2C8FC}" type="presParOf" srcId="{83782346-EEC0-4905-BE42-DBA7291B2122}" destId="{C0499C55-28B4-4E53-9FB8-7A1659418F5B}" srcOrd="0" destOrd="0" presId="urn:microsoft.com/office/officeart/2005/8/layout/hierarchy2"/>
    <dgm:cxn modelId="{7132DB94-CBFC-4B31-98AC-3F9B4D267908}" type="presParOf" srcId="{83782346-EEC0-4905-BE42-DBA7291B2122}" destId="{EDFB258F-DA0E-4DCC-98E9-F6247E333E51}" srcOrd="1" destOrd="0" presId="urn:microsoft.com/office/officeart/2005/8/layout/hierarchy2"/>
    <dgm:cxn modelId="{378A22EC-E1A7-45B5-9431-6D2524468038}" type="presParOf" srcId="{EDFB258F-DA0E-4DCC-98E9-F6247E333E51}" destId="{C40AF673-2204-4DDB-9A0C-D8DF5F256B27}" srcOrd="0" destOrd="0" presId="urn:microsoft.com/office/officeart/2005/8/layout/hierarchy2"/>
    <dgm:cxn modelId="{1AEAB111-DDED-4D96-82EF-EA1F14363E95}" type="presParOf" srcId="{C40AF673-2204-4DDB-9A0C-D8DF5F256B27}" destId="{2B04B06E-E7F7-4889-9BB8-B75DDE29210C}" srcOrd="0" destOrd="0" presId="urn:microsoft.com/office/officeart/2005/8/layout/hierarchy2"/>
    <dgm:cxn modelId="{6A9A4B9B-ED7D-4C8D-99F6-5D70A4B86FB0}" type="presParOf" srcId="{EDFB258F-DA0E-4DCC-98E9-F6247E333E51}" destId="{C232A4FA-E66C-40B8-AE59-E91C69040D8F}" srcOrd="1" destOrd="0" presId="urn:microsoft.com/office/officeart/2005/8/layout/hierarchy2"/>
    <dgm:cxn modelId="{B629B71F-A8E0-4E66-B213-F5D57FED4D26}" type="presParOf" srcId="{C232A4FA-E66C-40B8-AE59-E91C69040D8F}" destId="{80C8B1C2-AADE-4151-8412-3E914DA4BB4E}" srcOrd="0" destOrd="0" presId="urn:microsoft.com/office/officeart/2005/8/layout/hierarchy2"/>
    <dgm:cxn modelId="{A2BDCB10-B95A-489C-A981-85A23EA58B59}" type="presParOf" srcId="{C232A4FA-E66C-40B8-AE59-E91C69040D8F}" destId="{1B2AFD4C-BDD2-4E3E-86FD-873CF3697A71}" srcOrd="1" destOrd="0" presId="urn:microsoft.com/office/officeart/2005/8/layout/hierarchy2"/>
    <dgm:cxn modelId="{8532DF90-AA7D-4F17-BB25-971FAF60CDBC}" type="presParOf" srcId="{1B2AFD4C-BDD2-4E3E-86FD-873CF3697A71}" destId="{7749FE29-5AE0-42EF-BDFD-FE72BBE82193}" srcOrd="0" destOrd="0" presId="urn:microsoft.com/office/officeart/2005/8/layout/hierarchy2"/>
    <dgm:cxn modelId="{C1B12125-49BD-4F76-9519-1E7F62BC59EF}" type="presParOf" srcId="{7749FE29-5AE0-42EF-BDFD-FE72BBE82193}" destId="{A865B572-3484-4A5F-96BF-4FE45A74F31C}" srcOrd="0" destOrd="0" presId="urn:microsoft.com/office/officeart/2005/8/layout/hierarchy2"/>
    <dgm:cxn modelId="{BDDFE697-712E-4AD8-B83B-9A99793D5E43}" type="presParOf" srcId="{1B2AFD4C-BDD2-4E3E-86FD-873CF3697A71}" destId="{87D69CE2-8288-44DA-A386-51779C2DEC76}" srcOrd="1" destOrd="0" presId="urn:microsoft.com/office/officeart/2005/8/layout/hierarchy2"/>
    <dgm:cxn modelId="{4DD1D1CE-518C-49FD-91EA-CC1E79A86F5D}" type="presParOf" srcId="{87D69CE2-8288-44DA-A386-51779C2DEC76}" destId="{993BEA9F-3E04-422F-AF56-6B9554080B9D}" srcOrd="0" destOrd="0" presId="urn:microsoft.com/office/officeart/2005/8/layout/hierarchy2"/>
    <dgm:cxn modelId="{15C9A3D4-0204-4BF3-92A0-1BEA0F06313E}" type="presParOf" srcId="{87D69CE2-8288-44DA-A386-51779C2DEC76}" destId="{F6225DF1-0172-4F0D-981D-491B20149327}" srcOrd="1" destOrd="0" presId="urn:microsoft.com/office/officeart/2005/8/layout/hierarchy2"/>
    <dgm:cxn modelId="{CE44803A-FD95-4A42-A1C6-99FDEDC19771}" type="presParOf" srcId="{1B2AFD4C-BDD2-4E3E-86FD-873CF3697A71}" destId="{FEDBD401-8052-4053-AA75-B3B6611EC9CF}" srcOrd="2" destOrd="0" presId="urn:microsoft.com/office/officeart/2005/8/layout/hierarchy2"/>
    <dgm:cxn modelId="{2715AABE-FD7F-4C50-B997-C34FDF800BFD}" type="presParOf" srcId="{FEDBD401-8052-4053-AA75-B3B6611EC9CF}" destId="{67C3F534-A75D-4DEB-95A3-6FA669996394}" srcOrd="0" destOrd="0" presId="urn:microsoft.com/office/officeart/2005/8/layout/hierarchy2"/>
    <dgm:cxn modelId="{B23851E5-3860-48C0-86EA-3D7A27E5A869}" type="presParOf" srcId="{1B2AFD4C-BDD2-4E3E-86FD-873CF3697A71}" destId="{895C8E46-7C77-4C06-B4D3-94214D444C37}" srcOrd="3" destOrd="0" presId="urn:microsoft.com/office/officeart/2005/8/layout/hierarchy2"/>
    <dgm:cxn modelId="{5E69CD63-9EFF-4D55-A73E-F7B3E97372E2}" type="presParOf" srcId="{895C8E46-7C77-4C06-B4D3-94214D444C37}" destId="{9141DD37-630E-4E5B-A4CD-C335A6E17D9A}" srcOrd="0" destOrd="0" presId="urn:microsoft.com/office/officeart/2005/8/layout/hierarchy2"/>
    <dgm:cxn modelId="{40CFD186-D6AA-4209-B0DA-1E0C69413162}" type="presParOf" srcId="{895C8E46-7C77-4C06-B4D3-94214D444C37}" destId="{9AF6B8E4-BE1E-464E-9A2F-FF72A8632F60}" srcOrd="1" destOrd="0" presId="urn:microsoft.com/office/officeart/2005/8/layout/hierarchy2"/>
    <dgm:cxn modelId="{C5B9D1DB-BEF6-423C-B844-6341265F963A}" type="presParOf" srcId="{EDFB258F-DA0E-4DCC-98E9-F6247E333E51}" destId="{6DC92ED6-226A-436A-87FE-A95D9AE93206}" srcOrd="2" destOrd="0" presId="urn:microsoft.com/office/officeart/2005/8/layout/hierarchy2"/>
    <dgm:cxn modelId="{20456071-1828-4FA8-AA51-92769C2D35D9}" type="presParOf" srcId="{6DC92ED6-226A-436A-87FE-A95D9AE93206}" destId="{AE91F53E-00E8-4F97-818F-752A44851A6F}" srcOrd="0" destOrd="0" presId="urn:microsoft.com/office/officeart/2005/8/layout/hierarchy2"/>
    <dgm:cxn modelId="{8697F170-186F-44AA-B1F1-35E3F02365CA}" type="presParOf" srcId="{EDFB258F-DA0E-4DCC-98E9-F6247E333E51}" destId="{C024AF40-8F4B-4201-B784-52A7B3A329BB}" srcOrd="3" destOrd="0" presId="urn:microsoft.com/office/officeart/2005/8/layout/hierarchy2"/>
    <dgm:cxn modelId="{383D233D-A91E-4C05-9899-979D9A4044AD}" type="presParOf" srcId="{C024AF40-8F4B-4201-B784-52A7B3A329BB}" destId="{A634B3A3-9651-48ED-B481-779B5E1FA549}" srcOrd="0" destOrd="0" presId="urn:microsoft.com/office/officeart/2005/8/layout/hierarchy2"/>
    <dgm:cxn modelId="{63308A99-66C5-4E4E-A3CB-59552B2B8E8B}" type="presParOf" srcId="{C024AF40-8F4B-4201-B784-52A7B3A329BB}" destId="{A7AA0390-216C-43AE-AF56-FB0BA1EEFDD2}" srcOrd="1" destOrd="0" presId="urn:microsoft.com/office/officeart/2005/8/layout/hierarchy2"/>
    <dgm:cxn modelId="{245F62DE-EF54-4123-9025-E2D1A3F1DF92}" type="presParOf" srcId="{A7AA0390-216C-43AE-AF56-FB0BA1EEFDD2}" destId="{F1310BF8-2508-4D99-8DEB-F4297A13239D}" srcOrd="0" destOrd="0" presId="urn:microsoft.com/office/officeart/2005/8/layout/hierarchy2"/>
    <dgm:cxn modelId="{899CC3F4-5964-4ECA-ADC9-5E78184F49EB}" type="presParOf" srcId="{F1310BF8-2508-4D99-8DEB-F4297A13239D}" destId="{4A11A179-5B02-40CB-9169-1A879B08D92B}" srcOrd="0" destOrd="0" presId="urn:microsoft.com/office/officeart/2005/8/layout/hierarchy2"/>
    <dgm:cxn modelId="{9563BE32-2562-47BC-B98A-5875889A4D77}" type="presParOf" srcId="{A7AA0390-216C-43AE-AF56-FB0BA1EEFDD2}" destId="{64D8B377-F069-4295-A380-0D27546B511F}" srcOrd="1" destOrd="0" presId="urn:microsoft.com/office/officeart/2005/8/layout/hierarchy2"/>
    <dgm:cxn modelId="{26A6BCC0-120C-4C35-908A-A0D842807909}" type="presParOf" srcId="{64D8B377-F069-4295-A380-0D27546B511F}" destId="{1C4B0F94-F83E-49A4-AF56-582BB231F8A6}" srcOrd="0" destOrd="0" presId="urn:microsoft.com/office/officeart/2005/8/layout/hierarchy2"/>
    <dgm:cxn modelId="{F17A6EDC-1E8F-4B94-896D-3D4CC76A39FA}" type="presParOf" srcId="{64D8B377-F069-4295-A380-0D27546B511F}" destId="{1F4FED0B-C558-4A4D-814C-B00B181283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D8D8A5-435A-43EA-9908-9E1E7FA0C98B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6A636D8-EE66-4F3D-AA00-990E7CA1EEEA}">
      <dgm:prSet phldrT="[文字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 </a:t>
          </a:r>
          <a:endParaRPr lang="zh-TW" altLang="en-US" dirty="0"/>
        </a:p>
      </dgm:t>
    </dgm:pt>
    <dgm:pt modelId="{48B971EC-A598-4CFC-B325-0E6AFBFE1D03}" type="parTrans" cxnId="{03D33797-CA5C-452F-9573-810C80EF061E}">
      <dgm:prSet/>
      <dgm:spPr/>
      <dgm:t>
        <a:bodyPr/>
        <a:lstStyle/>
        <a:p>
          <a:endParaRPr lang="zh-TW" altLang="en-US"/>
        </a:p>
      </dgm:t>
    </dgm:pt>
    <dgm:pt modelId="{B57CD397-F45B-4742-B5F5-7EFACEEB24CE}" type="sibTrans" cxnId="{03D33797-CA5C-452F-9573-810C80EF061E}">
      <dgm:prSet/>
      <dgm:spPr/>
      <dgm:t>
        <a:bodyPr/>
        <a:lstStyle/>
        <a:p>
          <a:endParaRPr lang="zh-TW" altLang="en-US"/>
        </a:p>
      </dgm:t>
    </dgm:pt>
    <dgm:pt modelId="{4B234F29-0CE8-48D0-A8A2-5ECB0E85B31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推式</a:t>
          </a:r>
        </a:p>
      </dgm:t>
    </dgm:pt>
    <dgm:pt modelId="{B96443D1-F31D-4326-983A-17DCD927F6D9}" type="parTrans" cxnId="{CAC7A392-3DCF-4605-BB58-C0521D9F7258}">
      <dgm:prSet/>
      <dgm:spPr/>
      <dgm:t>
        <a:bodyPr/>
        <a:lstStyle/>
        <a:p>
          <a:endParaRPr lang="zh-TW" altLang="en-US"/>
        </a:p>
      </dgm:t>
    </dgm:pt>
    <dgm:pt modelId="{1997C362-2023-4B95-A920-005517F21A51}" type="sibTrans" cxnId="{CAC7A392-3DCF-4605-BB58-C0521D9F7258}">
      <dgm:prSet/>
      <dgm:spPr/>
      <dgm:t>
        <a:bodyPr/>
        <a:lstStyle/>
        <a:p>
          <a:endParaRPr lang="zh-TW" altLang="en-US"/>
        </a:p>
      </dgm:t>
    </dgm:pt>
    <dgm:pt modelId="{8B0E7BAB-B9B3-45A4-992F-F3BE3FADC7F9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瓶頸站在本假設中</a:t>
          </a:r>
          <a:endParaRPr lang="en-US" altLang="zh-TW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皆能滿足需求</a:t>
          </a:r>
        </a:p>
      </dgm:t>
    </dgm:pt>
    <dgm:pt modelId="{01658E4C-126A-40DF-B860-F644A044BBEE}" type="parTrans" cxnId="{CB9E81AD-8495-46D8-B17D-38D0809BBFFB}">
      <dgm:prSet/>
      <dgm:spPr/>
      <dgm:t>
        <a:bodyPr/>
        <a:lstStyle/>
        <a:p>
          <a:endParaRPr lang="zh-TW" altLang="en-US"/>
        </a:p>
      </dgm:t>
    </dgm:pt>
    <dgm:pt modelId="{6FA51250-F5F9-48C5-A883-0AD81FA342FD}" type="sibTrans" cxnId="{CB9E81AD-8495-46D8-B17D-38D0809BBFFB}">
      <dgm:prSet/>
      <dgm:spPr/>
      <dgm:t>
        <a:bodyPr/>
        <a:lstStyle/>
        <a:p>
          <a:endParaRPr lang="zh-TW" altLang="en-US"/>
        </a:p>
      </dgm:t>
    </dgm:pt>
    <dgm:pt modelId="{FDB86A9E-3459-4578-93D7-7F9300B7478F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WIP</a:t>
          </a: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水位上限若</a:t>
          </a:r>
          <a:r>
            <a:rPr lang="zh-TW" alt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低於</a:t>
          </a:r>
          <a:r>
            <a:rPr lang="en-US" altLang="zh-TW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</a:p>
        <a:p>
          <a:r>
            <a:rPr lang="zh-TW" alt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則無法滿足需求</a:t>
          </a:r>
          <a:endParaRPr lang="en-US" altLang="zh-TW" sz="1600" b="1" dirty="0">
            <a:solidFill>
              <a:srgbClr val="FF000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F60BB91-7D29-443A-A8A9-BF97A7C7689E}" type="parTrans" cxnId="{4890A951-FEFF-4BFE-9F1E-3DD2AD05742C}">
      <dgm:prSet/>
      <dgm:spPr/>
      <dgm:t>
        <a:bodyPr/>
        <a:lstStyle/>
        <a:p>
          <a:endParaRPr lang="zh-TW" altLang="en-US"/>
        </a:p>
      </dgm:t>
    </dgm:pt>
    <dgm:pt modelId="{6E049405-D033-4B3E-B8FB-FF00356DB647}" type="sibTrans" cxnId="{4890A951-FEFF-4BFE-9F1E-3DD2AD05742C}">
      <dgm:prSet/>
      <dgm:spPr/>
      <dgm:t>
        <a:bodyPr/>
        <a:lstStyle/>
        <a:p>
          <a:endParaRPr lang="zh-TW" altLang="en-US"/>
        </a:p>
      </dgm:t>
    </dgm:pt>
    <dgm:pt modelId="{62184620-8EB8-4E66-A412-BC1F1C6410A6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拉式</a:t>
          </a:r>
        </a:p>
      </dgm:t>
    </dgm:pt>
    <dgm:pt modelId="{8238E458-F100-4CF3-8E45-6871CBB5DD58}" type="parTrans" cxnId="{69B424EE-D47E-4268-A9BD-1E4AC614C171}">
      <dgm:prSet/>
      <dgm:spPr/>
      <dgm:t>
        <a:bodyPr/>
        <a:lstStyle/>
        <a:p>
          <a:endParaRPr lang="zh-TW" altLang="en-US"/>
        </a:p>
      </dgm:t>
    </dgm:pt>
    <dgm:pt modelId="{0D5515E4-16E5-4E8F-A044-BD01CF8FBE4F}" type="sibTrans" cxnId="{69B424EE-D47E-4268-A9BD-1E4AC614C171}">
      <dgm:prSet/>
      <dgm:spPr/>
      <dgm:t>
        <a:bodyPr/>
        <a:lstStyle/>
        <a:p>
          <a:endParaRPr lang="zh-TW" altLang="en-US"/>
        </a:p>
      </dgm:t>
    </dgm:pt>
    <dgm:pt modelId="{7A3C6000-1FA7-4266-8938-6C9CE151E453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在模擬時間為</a:t>
          </a:r>
          <a: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120</a:t>
          </a: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時，</a:t>
          </a:r>
          <a:endParaRPr lang="en-US" altLang="zh-TW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將會比推式</a:t>
          </a:r>
          <a:r>
            <a:rPr lang="zh-TW" alt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少一單位</a:t>
          </a: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的產出</a:t>
          </a:r>
        </a:p>
      </dgm:t>
    </dgm:pt>
    <dgm:pt modelId="{B3CDAF67-F09E-454F-83CB-736284178282}" type="parTrans" cxnId="{CDA41207-B768-44EA-A2C7-670578E34DA4}">
      <dgm:prSet/>
      <dgm:spPr/>
      <dgm:t>
        <a:bodyPr/>
        <a:lstStyle/>
        <a:p>
          <a:endParaRPr lang="zh-TW" altLang="en-US"/>
        </a:p>
      </dgm:t>
    </dgm:pt>
    <dgm:pt modelId="{AB7F01F6-84FD-4137-A8E7-D4402C0B4008}" type="sibTrans" cxnId="{CDA41207-B768-44EA-A2C7-670578E34DA4}">
      <dgm:prSet/>
      <dgm:spPr/>
      <dgm:t>
        <a:bodyPr/>
        <a:lstStyle/>
        <a:p>
          <a:endParaRPr lang="zh-TW" altLang="en-US"/>
        </a:p>
      </dgm:t>
    </dgm:pt>
    <dgm:pt modelId="{F8E158DD-3DF2-48AE-B680-005CED7EF571}" type="pres">
      <dgm:prSet presAssocID="{0CD8D8A5-435A-43EA-9908-9E1E7FA0C9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3782346-EEC0-4905-BE42-DBA7291B2122}" type="pres">
      <dgm:prSet presAssocID="{76A636D8-EE66-4F3D-AA00-990E7CA1EEEA}" presName="root1" presStyleCnt="0"/>
      <dgm:spPr/>
    </dgm:pt>
    <dgm:pt modelId="{C0499C55-28B4-4E53-9FB8-7A1659418F5B}" type="pres">
      <dgm:prSet presAssocID="{76A636D8-EE66-4F3D-AA00-990E7CA1EEEA}" presName="LevelOneTextNode" presStyleLbl="node0" presStyleIdx="0" presStyleCnt="1" custScaleX="55140">
        <dgm:presLayoutVars>
          <dgm:chPref val="3"/>
        </dgm:presLayoutVars>
      </dgm:prSet>
      <dgm:spPr/>
    </dgm:pt>
    <dgm:pt modelId="{EDFB258F-DA0E-4DCC-98E9-F6247E333E51}" type="pres">
      <dgm:prSet presAssocID="{76A636D8-EE66-4F3D-AA00-990E7CA1EEEA}" presName="level2hierChild" presStyleCnt="0"/>
      <dgm:spPr/>
    </dgm:pt>
    <dgm:pt modelId="{C40AF673-2204-4DDB-9A0C-D8DF5F256B27}" type="pres">
      <dgm:prSet presAssocID="{B96443D1-F31D-4326-983A-17DCD927F6D9}" presName="conn2-1" presStyleLbl="parChTrans1D2" presStyleIdx="0" presStyleCnt="2"/>
      <dgm:spPr/>
    </dgm:pt>
    <dgm:pt modelId="{2B04B06E-E7F7-4889-9BB8-B75DDE29210C}" type="pres">
      <dgm:prSet presAssocID="{B96443D1-F31D-4326-983A-17DCD927F6D9}" presName="connTx" presStyleLbl="parChTrans1D2" presStyleIdx="0" presStyleCnt="2"/>
      <dgm:spPr/>
    </dgm:pt>
    <dgm:pt modelId="{C232A4FA-E66C-40B8-AE59-E91C69040D8F}" type="pres">
      <dgm:prSet presAssocID="{4B234F29-0CE8-48D0-A8A2-5ECB0E85B31D}" presName="root2" presStyleCnt="0"/>
      <dgm:spPr/>
    </dgm:pt>
    <dgm:pt modelId="{80C8B1C2-AADE-4151-8412-3E914DA4BB4E}" type="pres">
      <dgm:prSet presAssocID="{4B234F29-0CE8-48D0-A8A2-5ECB0E85B31D}" presName="LevelTwoTextNode" presStyleLbl="node2" presStyleIdx="0" presStyleCnt="2" custScaleY="75899">
        <dgm:presLayoutVars>
          <dgm:chPref val="3"/>
        </dgm:presLayoutVars>
      </dgm:prSet>
      <dgm:spPr/>
    </dgm:pt>
    <dgm:pt modelId="{1B2AFD4C-BDD2-4E3E-86FD-873CF3697A71}" type="pres">
      <dgm:prSet presAssocID="{4B234F29-0CE8-48D0-A8A2-5ECB0E85B31D}" presName="level3hierChild" presStyleCnt="0"/>
      <dgm:spPr/>
    </dgm:pt>
    <dgm:pt modelId="{7749FE29-5AE0-42EF-BDFD-FE72BBE82193}" type="pres">
      <dgm:prSet presAssocID="{01658E4C-126A-40DF-B860-F644A044BBEE}" presName="conn2-1" presStyleLbl="parChTrans1D3" presStyleIdx="0" presStyleCnt="3"/>
      <dgm:spPr/>
    </dgm:pt>
    <dgm:pt modelId="{A865B572-3484-4A5F-96BF-4FE45A74F31C}" type="pres">
      <dgm:prSet presAssocID="{01658E4C-126A-40DF-B860-F644A044BBEE}" presName="connTx" presStyleLbl="parChTrans1D3" presStyleIdx="0" presStyleCnt="3"/>
      <dgm:spPr/>
    </dgm:pt>
    <dgm:pt modelId="{87D69CE2-8288-44DA-A386-51779C2DEC76}" type="pres">
      <dgm:prSet presAssocID="{8B0E7BAB-B9B3-45A4-992F-F3BE3FADC7F9}" presName="root2" presStyleCnt="0"/>
      <dgm:spPr/>
    </dgm:pt>
    <dgm:pt modelId="{993BEA9F-3E04-422F-AF56-6B9554080B9D}" type="pres">
      <dgm:prSet presAssocID="{8B0E7BAB-B9B3-45A4-992F-F3BE3FADC7F9}" presName="LevelTwoTextNode" presStyleLbl="node3" presStyleIdx="0" presStyleCnt="3" custScaleX="167250">
        <dgm:presLayoutVars>
          <dgm:chPref val="3"/>
        </dgm:presLayoutVars>
      </dgm:prSet>
      <dgm:spPr/>
    </dgm:pt>
    <dgm:pt modelId="{F6225DF1-0172-4F0D-981D-491B20149327}" type="pres">
      <dgm:prSet presAssocID="{8B0E7BAB-B9B3-45A4-992F-F3BE3FADC7F9}" presName="level3hierChild" presStyleCnt="0"/>
      <dgm:spPr/>
    </dgm:pt>
    <dgm:pt modelId="{FEDBD401-8052-4053-AA75-B3B6611EC9CF}" type="pres">
      <dgm:prSet presAssocID="{9F60BB91-7D29-443A-A8A9-BF97A7C7689E}" presName="conn2-1" presStyleLbl="parChTrans1D3" presStyleIdx="1" presStyleCnt="3"/>
      <dgm:spPr/>
    </dgm:pt>
    <dgm:pt modelId="{67C3F534-A75D-4DEB-95A3-6FA669996394}" type="pres">
      <dgm:prSet presAssocID="{9F60BB91-7D29-443A-A8A9-BF97A7C7689E}" presName="connTx" presStyleLbl="parChTrans1D3" presStyleIdx="1" presStyleCnt="3"/>
      <dgm:spPr/>
    </dgm:pt>
    <dgm:pt modelId="{895C8E46-7C77-4C06-B4D3-94214D444C37}" type="pres">
      <dgm:prSet presAssocID="{FDB86A9E-3459-4578-93D7-7F9300B7478F}" presName="root2" presStyleCnt="0"/>
      <dgm:spPr/>
    </dgm:pt>
    <dgm:pt modelId="{9141DD37-630E-4E5B-A4CD-C335A6E17D9A}" type="pres">
      <dgm:prSet presAssocID="{FDB86A9E-3459-4578-93D7-7F9300B7478F}" presName="LevelTwoTextNode" presStyleLbl="node3" presStyleIdx="1" presStyleCnt="3" custScaleX="168162">
        <dgm:presLayoutVars>
          <dgm:chPref val="3"/>
        </dgm:presLayoutVars>
      </dgm:prSet>
      <dgm:spPr/>
    </dgm:pt>
    <dgm:pt modelId="{9AF6B8E4-BE1E-464E-9A2F-FF72A8632F60}" type="pres">
      <dgm:prSet presAssocID="{FDB86A9E-3459-4578-93D7-7F9300B7478F}" presName="level3hierChild" presStyleCnt="0"/>
      <dgm:spPr/>
    </dgm:pt>
    <dgm:pt modelId="{6DC92ED6-226A-436A-87FE-A95D9AE93206}" type="pres">
      <dgm:prSet presAssocID="{8238E458-F100-4CF3-8E45-6871CBB5DD58}" presName="conn2-1" presStyleLbl="parChTrans1D2" presStyleIdx="1" presStyleCnt="2"/>
      <dgm:spPr/>
    </dgm:pt>
    <dgm:pt modelId="{AE91F53E-00E8-4F97-818F-752A44851A6F}" type="pres">
      <dgm:prSet presAssocID="{8238E458-F100-4CF3-8E45-6871CBB5DD58}" presName="connTx" presStyleLbl="parChTrans1D2" presStyleIdx="1" presStyleCnt="2"/>
      <dgm:spPr/>
    </dgm:pt>
    <dgm:pt modelId="{C024AF40-8F4B-4201-B784-52A7B3A329BB}" type="pres">
      <dgm:prSet presAssocID="{62184620-8EB8-4E66-A412-BC1F1C6410A6}" presName="root2" presStyleCnt="0"/>
      <dgm:spPr/>
    </dgm:pt>
    <dgm:pt modelId="{A634B3A3-9651-48ED-B481-779B5E1FA549}" type="pres">
      <dgm:prSet presAssocID="{62184620-8EB8-4E66-A412-BC1F1C6410A6}" presName="LevelTwoTextNode" presStyleLbl="node2" presStyleIdx="1" presStyleCnt="2" custScaleY="75899">
        <dgm:presLayoutVars>
          <dgm:chPref val="3"/>
        </dgm:presLayoutVars>
      </dgm:prSet>
      <dgm:spPr/>
    </dgm:pt>
    <dgm:pt modelId="{A7AA0390-216C-43AE-AF56-FB0BA1EEFDD2}" type="pres">
      <dgm:prSet presAssocID="{62184620-8EB8-4E66-A412-BC1F1C6410A6}" presName="level3hierChild" presStyleCnt="0"/>
      <dgm:spPr/>
    </dgm:pt>
    <dgm:pt modelId="{F1310BF8-2508-4D99-8DEB-F4297A13239D}" type="pres">
      <dgm:prSet presAssocID="{B3CDAF67-F09E-454F-83CB-736284178282}" presName="conn2-1" presStyleLbl="parChTrans1D3" presStyleIdx="2" presStyleCnt="3"/>
      <dgm:spPr/>
    </dgm:pt>
    <dgm:pt modelId="{4A11A179-5B02-40CB-9169-1A879B08D92B}" type="pres">
      <dgm:prSet presAssocID="{B3CDAF67-F09E-454F-83CB-736284178282}" presName="connTx" presStyleLbl="parChTrans1D3" presStyleIdx="2" presStyleCnt="3"/>
      <dgm:spPr/>
    </dgm:pt>
    <dgm:pt modelId="{64D8B377-F069-4295-A380-0D27546B511F}" type="pres">
      <dgm:prSet presAssocID="{7A3C6000-1FA7-4266-8938-6C9CE151E453}" presName="root2" presStyleCnt="0"/>
      <dgm:spPr/>
    </dgm:pt>
    <dgm:pt modelId="{1C4B0F94-F83E-49A4-AF56-582BB231F8A6}" type="pres">
      <dgm:prSet presAssocID="{7A3C6000-1FA7-4266-8938-6C9CE151E453}" presName="LevelTwoTextNode" presStyleLbl="node3" presStyleIdx="2" presStyleCnt="3" custScaleX="167250">
        <dgm:presLayoutVars>
          <dgm:chPref val="3"/>
        </dgm:presLayoutVars>
      </dgm:prSet>
      <dgm:spPr/>
    </dgm:pt>
    <dgm:pt modelId="{1F4FED0B-C558-4A4D-814C-B00B181283BD}" type="pres">
      <dgm:prSet presAssocID="{7A3C6000-1FA7-4266-8938-6C9CE151E453}" presName="level3hierChild" presStyleCnt="0"/>
      <dgm:spPr/>
    </dgm:pt>
  </dgm:ptLst>
  <dgm:cxnLst>
    <dgm:cxn modelId="{CDA41207-B768-44EA-A2C7-670578E34DA4}" srcId="{62184620-8EB8-4E66-A412-BC1F1C6410A6}" destId="{7A3C6000-1FA7-4266-8938-6C9CE151E453}" srcOrd="0" destOrd="0" parTransId="{B3CDAF67-F09E-454F-83CB-736284178282}" sibTransId="{AB7F01F6-84FD-4137-A8E7-D4402C0B4008}"/>
    <dgm:cxn modelId="{13DCC021-2A7F-4036-8805-ECB6256E0F75}" type="presOf" srcId="{8238E458-F100-4CF3-8E45-6871CBB5DD58}" destId="{6DC92ED6-226A-436A-87FE-A95D9AE93206}" srcOrd="0" destOrd="0" presId="urn:microsoft.com/office/officeart/2005/8/layout/hierarchy2"/>
    <dgm:cxn modelId="{BA40BA2D-3506-4F7C-AA5C-3D8313CB51EB}" type="presOf" srcId="{0CD8D8A5-435A-43EA-9908-9E1E7FA0C98B}" destId="{F8E158DD-3DF2-48AE-B680-005CED7EF571}" srcOrd="0" destOrd="0" presId="urn:microsoft.com/office/officeart/2005/8/layout/hierarchy2"/>
    <dgm:cxn modelId="{6707C836-882A-4802-94D1-F5ECCA8A8D11}" type="presOf" srcId="{8238E458-F100-4CF3-8E45-6871CBB5DD58}" destId="{AE91F53E-00E8-4F97-818F-752A44851A6F}" srcOrd="1" destOrd="0" presId="urn:microsoft.com/office/officeart/2005/8/layout/hierarchy2"/>
    <dgm:cxn modelId="{CA83BA40-9EA6-48DB-894C-13C291D05F03}" type="presOf" srcId="{62184620-8EB8-4E66-A412-BC1F1C6410A6}" destId="{A634B3A3-9651-48ED-B481-779B5E1FA549}" srcOrd="0" destOrd="0" presId="urn:microsoft.com/office/officeart/2005/8/layout/hierarchy2"/>
    <dgm:cxn modelId="{A6B46442-B7C6-40F9-BE18-3CA1B48DBBE9}" type="presOf" srcId="{B96443D1-F31D-4326-983A-17DCD927F6D9}" destId="{C40AF673-2204-4DDB-9A0C-D8DF5F256B27}" srcOrd="0" destOrd="0" presId="urn:microsoft.com/office/officeart/2005/8/layout/hierarchy2"/>
    <dgm:cxn modelId="{4890A951-FEFF-4BFE-9F1E-3DD2AD05742C}" srcId="{4B234F29-0CE8-48D0-A8A2-5ECB0E85B31D}" destId="{FDB86A9E-3459-4578-93D7-7F9300B7478F}" srcOrd="1" destOrd="0" parTransId="{9F60BB91-7D29-443A-A8A9-BF97A7C7689E}" sibTransId="{6E049405-D033-4B3E-B8FB-FF00356DB647}"/>
    <dgm:cxn modelId="{E228C258-E7DE-44F7-B877-43034B23FEC6}" type="presOf" srcId="{7A3C6000-1FA7-4266-8938-6C9CE151E453}" destId="{1C4B0F94-F83E-49A4-AF56-582BB231F8A6}" srcOrd="0" destOrd="0" presId="urn:microsoft.com/office/officeart/2005/8/layout/hierarchy2"/>
    <dgm:cxn modelId="{2489156C-5682-4D5D-A9CB-21BF339DE761}" type="presOf" srcId="{9F60BB91-7D29-443A-A8A9-BF97A7C7689E}" destId="{67C3F534-A75D-4DEB-95A3-6FA669996394}" srcOrd="1" destOrd="0" presId="urn:microsoft.com/office/officeart/2005/8/layout/hierarchy2"/>
    <dgm:cxn modelId="{CC2FFF71-FF7D-44A2-AC13-3B6C7EC54FDB}" type="presOf" srcId="{8B0E7BAB-B9B3-45A4-992F-F3BE3FADC7F9}" destId="{993BEA9F-3E04-422F-AF56-6B9554080B9D}" srcOrd="0" destOrd="0" presId="urn:microsoft.com/office/officeart/2005/8/layout/hierarchy2"/>
    <dgm:cxn modelId="{7F93BF73-F21F-4330-93E2-6D7B8425ED1B}" type="presOf" srcId="{B3CDAF67-F09E-454F-83CB-736284178282}" destId="{4A11A179-5B02-40CB-9169-1A879B08D92B}" srcOrd="1" destOrd="0" presId="urn:microsoft.com/office/officeart/2005/8/layout/hierarchy2"/>
    <dgm:cxn modelId="{A72B247A-5A8B-4832-9541-693BA0EA4C04}" type="presOf" srcId="{76A636D8-EE66-4F3D-AA00-990E7CA1EEEA}" destId="{C0499C55-28B4-4E53-9FB8-7A1659418F5B}" srcOrd="0" destOrd="0" presId="urn:microsoft.com/office/officeart/2005/8/layout/hierarchy2"/>
    <dgm:cxn modelId="{84B6408A-0AB4-4294-AC86-0F0389492E20}" type="presOf" srcId="{01658E4C-126A-40DF-B860-F644A044BBEE}" destId="{7749FE29-5AE0-42EF-BDFD-FE72BBE82193}" srcOrd="0" destOrd="0" presId="urn:microsoft.com/office/officeart/2005/8/layout/hierarchy2"/>
    <dgm:cxn modelId="{CAC7A392-3DCF-4605-BB58-C0521D9F7258}" srcId="{76A636D8-EE66-4F3D-AA00-990E7CA1EEEA}" destId="{4B234F29-0CE8-48D0-A8A2-5ECB0E85B31D}" srcOrd="0" destOrd="0" parTransId="{B96443D1-F31D-4326-983A-17DCD927F6D9}" sibTransId="{1997C362-2023-4B95-A920-005517F21A51}"/>
    <dgm:cxn modelId="{03D33797-CA5C-452F-9573-810C80EF061E}" srcId="{0CD8D8A5-435A-43EA-9908-9E1E7FA0C98B}" destId="{76A636D8-EE66-4F3D-AA00-990E7CA1EEEA}" srcOrd="0" destOrd="0" parTransId="{48B971EC-A598-4CFC-B325-0E6AFBFE1D03}" sibTransId="{B57CD397-F45B-4742-B5F5-7EFACEEB24CE}"/>
    <dgm:cxn modelId="{B0E7DDA0-8078-436B-934E-5DCD54DB3656}" type="presOf" srcId="{B3CDAF67-F09E-454F-83CB-736284178282}" destId="{F1310BF8-2508-4D99-8DEB-F4297A13239D}" srcOrd="0" destOrd="0" presId="urn:microsoft.com/office/officeart/2005/8/layout/hierarchy2"/>
    <dgm:cxn modelId="{CB9E81AD-8495-46D8-B17D-38D0809BBFFB}" srcId="{4B234F29-0CE8-48D0-A8A2-5ECB0E85B31D}" destId="{8B0E7BAB-B9B3-45A4-992F-F3BE3FADC7F9}" srcOrd="0" destOrd="0" parTransId="{01658E4C-126A-40DF-B860-F644A044BBEE}" sibTransId="{6FA51250-F5F9-48C5-A883-0AD81FA342FD}"/>
    <dgm:cxn modelId="{3309A4B4-518E-4D9C-B384-515E7766B035}" type="presOf" srcId="{4B234F29-0CE8-48D0-A8A2-5ECB0E85B31D}" destId="{80C8B1C2-AADE-4151-8412-3E914DA4BB4E}" srcOrd="0" destOrd="0" presId="urn:microsoft.com/office/officeart/2005/8/layout/hierarchy2"/>
    <dgm:cxn modelId="{3C753DDD-A395-48CA-9769-513D9F1BB040}" type="presOf" srcId="{01658E4C-126A-40DF-B860-F644A044BBEE}" destId="{A865B572-3484-4A5F-96BF-4FE45A74F31C}" srcOrd="1" destOrd="0" presId="urn:microsoft.com/office/officeart/2005/8/layout/hierarchy2"/>
    <dgm:cxn modelId="{1B6DBAE5-65F3-4923-8947-EAA7B462C1C7}" type="presOf" srcId="{9F60BB91-7D29-443A-A8A9-BF97A7C7689E}" destId="{FEDBD401-8052-4053-AA75-B3B6611EC9CF}" srcOrd="0" destOrd="0" presId="urn:microsoft.com/office/officeart/2005/8/layout/hierarchy2"/>
    <dgm:cxn modelId="{69B424EE-D47E-4268-A9BD-1E4AC614C171}" srcId="{76A636D8-EE66-4F3D-AA00-990E7CA1EEEA}" destId="{62184620-8EB8-4E66-A412-BC1F1C6410A6}" srcOrd="1" destOrd="0" parTransId="{8238E458-F100-4CF3-8E45-6871CBB5DD58}" sibTransId="{0D5515E4-16E5-4E8F-A044-BD01CF8FBE4F}"/>
    <dgm:cxn modelId="{A3A4EEEF-0C4C-4B9D-89C6-3760F76B4F3A}" type="presOf" srcId="{B96443D1-F31D-4326-983A-17DCD927F6D9}" destId="{2B04B06E-E7F7-4889-9BB8-B75DDE29210C}" srcOrd="1" destOrd="0" presId="urn:microsoft.com/office/officeart/2005/8/layout/hierarchy2"/>
    <dgm:cxn modelId="{3D5333FF-E7DD-4AA3-BA69-9D981E05AF44}" type="presOf" srcId="{FDB86A9E-3459-4578-93D7-7F9300B7478F}" destId="{9141DD37-630E-4E5B-A4CD-C335A6E17D9A}" srcOrd="0" destOrd="0" presId="urn:microsoft.com/office/officeart/2005/8/layout/hierarchy2"/>
    <dgm:cxn modelId="{17323AF2-E323-462C-BFEA-967B960D2AC6}" type="presParOf" srcId="{F8E158DD-3DF2-48AE-B680-005CED7EF571}" destId="{83782346-EEC0-4905-BE42-DBA7291B2122}" srcOrd="0" destOrd="0" presId="urn:microsoft.com/office/officeart/2005/8/layout/hierarchy2"/>
    <dgm:cxn modelId="{D11304A0-D701-4071-A52D-0C8730B2C8FC}" type="presParOf" srcId="{83782346-EEC0-4905-BE42-DBA7291B2122}" destId="{C0499C55-28B4-4E53-9FB8-7A1659418F5B}" srcOrd="0" destOrd="0" presId="urn:microsoft.com/office/officeart/2005/8/layout/hierarchy2"/>
    <dgm:cxn modelId="{7132DB94-CBFC-4B31-98AC-3F9B4D267908}" type="presParOf" srcId="{83782346-EEC0-4905-BE42-DBA7291B2122}" destId="{EDFB258F-DA0E-4DCC-98E9-F6247E333E51}" srcOrd="1" destOrd="0" presId="urn:microsoft.com/office/officeart/2005/8/layout/hierarchy2"/>
    <dgm:cxn modelId="{378A22EC-E1A7-45B5-9431-6D2524468038}" type="presParOf" srcId="{EDFB258F-DA0E-4DCC-98E9-F6247E333E51}" destId="{C40AF673-2204-4DDB-9A0C-D8DF5F256B27}" srcOrd="0" destOrd="0" presId="urn:microsoft.com/office/officeart/2005/8/layout/hierarchy2"/>
    <dgm:cxn modelId="{1AEAB111-DDED-4D96-82EF-EA1F14363E95}" type="presParOf" srcId="{C40AF673-2204-4DDB-9A0C-D8DF5F256B27}" destId="{2B04B06E-E7F7-4889-9BB8-B75DDE29210C}" srcOrd="0" destOrd="0" presId="urn:microsoft.com/office/officeart/2005/8/layout/hierarchy2"/>
    <dgm:cxn modelId="{6A9A4B9B-ED7D-4C8D-99F6-5D70A4B86FB0}" type="presParOf" srcId="{EDFB258F-DA0E-4DCC-98E9-F6247E333E51}" destId="{C232A4FA-E66C-40B8-AE59-E91C69040D8F}" srcOrd="1" destOrd="0" presId="urn:microsoft.com/office/officeart/2005/8/layout/hierarchy2"/>
    <dgm:cxn modelId="{B629B71F-A8E0-4E66-B213-F5D57FED4D26}" type="presParOf" srcId="{C232A4FA-E66C-40B8-AE59-E91C69040D8F}" destId="{80C8B1C2-AADE-4151-8412-3E914DA4BB4E}" srcOrd="0" destOrd="0" presId="urn:microsoft.com/office/officeart/2005/8/layout/hierarchy2"/>
    <dgm:cxn modelId="{A2BDCB10-B95A-489C-A981-85A23EA58B59}" type="presParOf" srcId="{C232A4FA-E66C-40B8-AE59-E91C69040D8F}" destId="{1B2AFD4C-BDD2-4E3E-86FD-873CF3697A71}" srcOrd="1" destOrd="0" presId="urn:microsoft.com/office/officeart/2005/8/layout/hierarchy2"/>
    <dgm:cxn modelId="{8532DF90-AA7D-4F17-BB25-971FAF60CDBC}" type="presParOf" srcId="{1B2AFD4C-BDD2-4E3E-86FD-873CF3697A71}" destId="{7749FE29-5AE0-42EF-BDFD-FE72BBE82193}" srcOrd="0" destOrd="0" presId="urn:microsoft.com/office/officeart/2005/8/layout/hierarchy2"/>
    <dgm:cxn modelId="{C1B12125-49BD-4F76-9519-1E7F62BC59EF}" type="presParOf" srcId="{7749FE29-5AE0-42EF-BDFD-FE72BBE82193}" destId="{A865B572-3484-4A5F-96BF-4FE45A74F31C}" srcOrd="0" destOrd="0" presId="urn:microsoft.com/office/officeart/2005/8/layout/hierarchy2"/>
    <dgm:cxn modelId="{BDDFE697-712E-4AD8-B83B-9A99793D5E43}" type="presParOf" srcId="{1B2AFD4C-BDD2-4E3E-86FD-873CF3697A71}" destId="{87D69CE2-8288-44DA-A386-51779C2DEC76}" srcOrd="1" destOrd="0" presId="urn:microsoft.com/office/officeart/2005/8/layout/hierarchy2"/>
    <dgm:cxn modelId="{4DD1D1CE-518C-49FD-91EA-CC1E79A86F5D}" type="presParOf" srcId="{87D69CE2-8288-44DA-A386-51779C2DEC76}" destId="{993BEA9F-3E04-422F-AF56-6B9554080B9D}" srcOrd="0" destOrd="0" presId="urn:microsoft.com/office/officeart/2005/8/layout/hierarchy2"/>
    <dgm:cxn modelId="{15C9A3D4-0204-4BF3-92A0-1BEA0F06313E}" type="presParOf" srcId="{87D69CE2-8288-44DA-A386-51779C2DEC76}" destId="{F6225DF1-0172-4F0D-981D-491B20149327}" srcOrd="1" destOrd="0" presId="urn:microsoft.com/office/officeart/2005/8/layout/hierarchy2"/>
    <dgm:cxn modelId="{CE44803A-FD95-4A42-A1C6-99FDEDC19771}" type="presParOf" srcId="{1B2AFD4C-BDD2-4E3E-86FD-873CF3697A71}" destId="{FEDBD401-8052-4053-AA75-B3B6611EC9CF}" srcOrd="2" destOrd="0" presId="urn:microsoft.com/office/officeart/2005/8/layout/hierarchy2"/>
    <dgm:cxn modelId="{2715AABE-FD7F-4C50-B997-C34FDF800BFD}" type="presParOf" srcId="{FEDBD401-8052-4053-AA75-B3B6611EC9CF}" destId="{67C3F534-A75D-4DEB-95A3-6FA669996394}" srcOrd="0" destOrd="0" presId="urn:microsoft.com/office/officeart/2005/8/layout/hierarchy2"/>
    <dgm:cxn modelId="{B23851E5-3860-48C0-86EA-3D7A27E5A869}" type="presParOf" srcId="{1B2AFD4C-BDD2-4E3E-86FD-873CF3697A71}" destId="{895C8E46-7C77-4C06-B4D3-94214D444C37}" srcOrd="3" destOrd="0" presId="urn:microsoft.com/office/officeart/2005/8/layout/hierarchy2"/>
    <dgm:cxn modelId="{5E69CD63-9EFF-4D55-A73E-F7B3E97372E2}" type="presParOf" srcId="{895C8E46-7C77-4C06-B4D3-94214D444C37}" destId="{9141DD37-630E-4E5B-A4CD-C335A6E17D9A}" srcOrd="0" destOrd="0" presId="urn:microsoft.com/office/officeart/2005/8/layout/hierarchy2"/>
    <dgm:cxn modelId="{40CFD186-D6AA-4209-B0DA-1E0C69413162}" type="presParOf" srcId="{895C8E46-7C77-4C06-B4D3-94214D444C37}" destId="{9AF6B8E4-BE1E-464E-9A2F-FF72A8632F60}" srcOrd="1" destOrd="0" presId="urn:microsoft.com/office/officeart/2005/8/layout/hierarchy2"/>
    <dgm:cxn modelId="{C5B9D1DB-BEF6-423C-B844-6341265F963A}" type="presParOf" srcId="{EDFB258F-DA0E-4DCC-98E9-F6247E333E51}" destId="{6DC92ED6-226A-436A-87FE-A95D9AE93206}" srcOrd="2" destOrd="0" presId="urn:microsoft.com/office/officeart/2005/8/layout/hierarchy2"/>
    <dgm:cxn modelId="{20456071-1828-4FA8-AA51-92769C2D35D9}" type="presParOf" srcId="{6DC92ED6-226A-436A-87FE-A95D9AE93206}" destId="{AE91F53E-00E8-4F97-818F-752A44851A6F}" srcOrd="0" destOrd="0" presId="urn:microsoft.com/office/officeart/2005/8/layout/hierarchy2"/>
    <dgm:cxn modelId="{8697F170-186F-44AA-B1F1-35E3F02365CA}" type="presParOf" srcId="{EDFB258F-DA0E-4DCC-98E9-F6247E333E51}" destId="{C024AF40-8F4B-4201-B784-52A7B3A329BB}" srcOrd="3" destOrd="0" presId="urn:microsoft.com/office/officeart/2005/8/layout/hierarchy2"/>
    <dgm:cxn modelId="{383D233D-A91E-4C05-9899-979D9A4044AD}" type="presParOf" srcId="{C024AF40-8F4B-4201-B784-52A7B3A329BB}" destId="{A634B3A3-9651-48ED-B481-779B5E1FA549}" srcOrd="0" destOrd="0" presId="urn:microsoft.com/office/officeart/2005/8/layout/hierarchy2"/>
    <dgm:cxn modelId="{63308A99-66C5-4E4E-A3CB-59552B2B8E8B}" type="presParOf" srcId="{C024AF40-8F4B-4201-B784-52A7B3A329BB}" destId="{A7AA0390-216C-43AE-AF56-FB0BA1EEFDD2}" srcOrd="1" destOrd="0" presId="urn:microsoft.com/office/officeart/2005/8/layout/hierarchy2"/>
    <dgm:cxn modelId="{245F62DE-EF54-4123-9025-E2D1A3F1DF92}" type="presParOf" srcId="{A7AA0390-216C-43AE-AF56-FB0BA1EEFDD2}" destId="{F1310BF8-2508-4D99-8DEB-F4297A13239D}" srcOrd="0" destOrd="0" presId="urn:microsoft.com/office/officeart/2005/8/layout/hierarchy2"/>
    <dgm:cxn modelId="{899CC3F4-5964-4ECA-ADC9-5E78184F49EB}" type="presParOf" srcId="{F1310BF8-2508-4D99-8DEB-F4297A13239D}" destId="{4A11A179-5B02-40CB-9169-1A879B08D92B}" srcOrd="0" destOrd="0" presId="urn:microsoft.com/office/officeart/2005/8/layout/hierarchy2"/>
    <dgm:cxn modelId="{9563BE32-2562-47BC-B98A-5875889A4D77}" type="presParOf" srcId="{A7AA0390-216C-43AE-AF56-FB0BA1EEFDD2}" destId="{64D8B377-F069-4295-A380-0D27546B511F}" srcOrd="1" destOrd="0" presId="urn:microsoft.com/office/officeart/2005/8/layout/hierarchy2"/>
    <dgm:cxn modelId="{26A6BCC0-120C-4C35-908A-A0D842807909}" type="presParOf" srcId="{64D8B377-F069-4295-A380-0D27546B511F}" destId="{1C4B0F94-F83E-49A4-AF56-582BB231F8A6}" srcOrd="0" destOrd="0" presId="urn:microsoft.com/office/officeart/2005/8/layout/hierarchy2"/>
    <dgm:cxn modelId="{F17A6EDC-1E8F-4B94-896D-3D4CC76A39FA}" type="presParOf" srcId="{64D8B377-F069-4295-A380-0D27546B511F}" destId="{1F4FED0B-C558-4A4D-814C-B00B181283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D8D8A5-435A-43EA-9908-9E1E7FA0C98B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6A636D8-EE66-4F3D-AA00-990E7CA1EEEA}">
      <dgm:prSet phldrT="[文字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/>
            <a:t> </a:t>
          </a:r>
          <a:endParaRPr lang="zh-TW" altLang="en-US" dirty="0"/>
        </a:p>
      </dgm:t>
    </dgm:pt>
    <dgm:pt modelId="{48B971EC-A598-4CFC-B325-0E6AFBFE1D03}" type="parTrans" cxnId="{03D33797-CA5C-452F-9573-810C80EF061E}">
      <dgm:prSet/>
      <dgm:spPr/>
      <dgm:t>
        <a:bodyPr/>
        <a:lstStyle/>
        <a:p>
          <a:endParaRPr lang="zh-TW" altLang="en-US"/>
        </a:p>
      </dgm:t>
    </dgm:pt>
    <dgm:pt modelId="{B57CD397-F45B-4742-B5F5-7EFACEEB24CE}" type="sibTrans" cxnId="{03D33797-CA5C-452F-9573-810C80EF061E}">
      <dgm:prSet/>
      <dgm:spPr/>
      <dgm:t>
        <a:bodyPr/>
        <a:lstStyle/>
        <a:p>
          <a:endParaRPr lang="zh-TW" altLang="en-US"/>
        </a:p>
      </dgm:t>
    </dgm:pt>
    <dgm:pt modelId="{4B234F29-0CE8-48D0-A8A2-5ECB0E85B31D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推式</a:t>
          </a:r>
        </a:p>
      </dgm:t>
    </dgm:pt>
    <dgm:pt modelId="{B96443D1-F31D-4326-983A-17DCD927F6D9}" type="parTrans" cxnId="{CAC7A392-3DCF-4605-BB58-C0521D9F7258}">
      <dgm:prSet/>
      <dgm:spPr/>
      <dgm:t>
        <a:bodyPr/>
        <a:lstStyle/>
        <a:p>
          <a:endParaRPr lang="zh-TW" altLang="en-US"/>
        </a:p>
      </dgm:t>
    </dgm:pt>
    <dgm:pt modelId="{1997C362-2023-4B95-A920-005517F21A51}" type="sibTrans" cxnId="{CAC7A392-3DCF-4605-BB58-C0521D9F7258}">
      <dgm:prSet/>
      <dgm:spPr/>
      <dgm:t>
        <a:bodyPr/>
        <a:lstStyle/>
        <a:p>
          <a:endParaRPr lang="zh-TW" altLang="en-US"/>
        </a:p>
      </dgm:t>
    </dgm:pt>
    <dgm:pt modelId="{8B0E7BAB-B9B3-45A4-992F-F3BE3FADC7F9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瓶頸站位置</a:t>
          </a:r>
          <a:endParaRPr lang="en-US" altLang="zh-TW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在本假設中</a:t>
          </a:r>
          <a:r>
            <a:rPr lang="zh-TW" altLang="en-US" sz="16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不影響</a:t>
          </a:r>
          <a:r>
            <a:rPr lang="en-US" altLang="zh-TW" sz="16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LT</a:t>
          </a:r>
          <a:endParaRPr lang="zh-TW" altLang="en-US" sz="1600" dirty="0">
            <a:solidFill>
              <a:schemeClr val="bg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658E4C-126A-40DF-B860-F644A044BBEE}" type="parTrans" cxnId="{CB9E81AD-8495-46D8-B17D-38D0809BBFFB}">
      <dgm:prSet/>
      <dgm:spPr/>
      <dgm:t>
        <a:bodyPr/>
        <a:lstStyle/>
        <a:p>
          <a:endParaRPr lang="zh-TW" altLang="en-US"/>
        </a:p>
      </dgm:t>
    </dgm:pt>
    <dgm:pt modelId="{6FA51250-F5F9-48C5-A883-0AD81FA342FD}" type="sibTrans" cxnId="{CB9E81AD-8495-46D8-B17D-38D0809BBFFB}">
      <dgm:prSet/>
      <dgm:spPr/>
      <dgm:t>
        <a:bodyPr/>
        <a:lstStyle/>
        <a:p>
          <a:endParaRPr lang="zh-TW" altLang="en-US"/>
        </a:p>
      </dgm:t>
    </dgm:pt>
    <dgm:pt modelId="{FDB86A9E-3459-4578-93D7-7F9300B7478F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50000"/>
            </a:lnSpc>
          </a:pPr>
          <a: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WIP</a:t>
          </a: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水位上限</a:t>
          </a:r>
          <a:endParaRPr lang="en-US" altLang="zh-TW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zh-TW" altLang="en-US" sz="1600" b="1" i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若低於</a:t>
          </a:r>
          <a:r>
            <a:rPr lang="en-US" altLang="zh-TW" sz="1600" b="1" i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1600" b="1" i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，</a:t>
          </a:r>
          <a:r>
            <a:rPr lang="en-US" altLang="zh-TW" sz="1600" b="1" i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LT</a:t>
          </a:r>
          <a:r>
            <a:rPr lang="zh-TW" altLang="en-US" sz="1600" b="1" i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為</a:t>
          </a:r>
          <a:r>
            <a:rPr lang="en-US" altLang="zh-TW" sz="1600" b="1" i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228</a:t>
          </a: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；</a:t>
          </a:r>
          <a:endParaRPr lang="en-US" altLang="zh-TW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zh-TW" altLang="en-US" sz="16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大於</a:t>
          </a:r>
          <a:r>
            <a:rPr lang="en-US" altLang="zh-TW" sz="16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16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，</a:t>
          </a:r>
          <a:r>
            <a:rPr lang="en-US" altLang="zh-TW" sz="16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LT</a:t>
          </a:r>
          <a:r>
            <a:rPr lang="zh-TW" altLang="en-US" sz="16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不隨者</a:t>
          </a:r>
          <a:r>
            <a:rPr lang="en-US" altLang="zh-TW" sz="16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WIP</a:t>
          </a:r>
          <a:r>
            <a:rPr lang="zh-TW" altLang="en-US" sz="16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增加而上升</a:t>
          </a:r>
          <a:endParaRPr lang="en-US" altLang="zh-TW" sz="1600" b="1" dirty="0">
            <a:solidFill>
              <a:schemeClr val="bg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F60BB91-7D29-443A-A8A9-BF97A7C7689E}" type="parTrans" cxnId="{4890A951-FEFF-4BFE-9F1E-3DD2AD05742C}">
      <dgm:prSet/>
      <dgm:spPr/>
      <dgm:t>
        <a:bodyPr/>
        <a:lstStyle/>
        <a:p>
          <a:endParaRPr lang="zh-TW" altLang="en-US"/>
        </a:p>
      </dgm:t>
    </dgm:pt>
    <dgm:pt modelId="{6E049405-D033-4B3E-B8FB-FF00356DB647}" type="sibTrans" cxnId="{4890A951-FEFF-4BFE-9F1E-3DD2AD05742C}">
      <dgm:prSet/>
      <dgm:spPr/>
      <dgm:t>
        <a:bodyPr/>
        <a:lstStyle/>
        <a:p>
          <a:endParaRPr lang="zh-TW" altLang="en-US"/>
        </a:p>
      </dgm:t>
    </dgm:pt>
    <dgm:pt modelId="{62184620-8EB8-4E66-A412-BC1F1C6410A6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拉式</a:t>
          </a:r>
        </a:p>
      </dgm:t>
    </dgm:pt>
    <dgm:pt modelId="{8238E458-F100-4CF3-8E45-6871CBB5DD58}" type="parTrans" cxnId="{69B424EE-D47E-4268-A9BD-1E4AC614C171}">
      <dgm:prSet/>
      <dgm:spPr/>
      <dgm:t>
        <a:bodyPr/>
        <a:lstStyle/>
        <a:p>
          <a:endParaRPr lang="zh-TW" altLang="en-US"/>
        </a:p>
      </dgm:t>
    </dgm:pt>
    <dgm:pt modelId="{0D5515E4-16E5-4E8F-A044-BD01CF8FBE4F}" type="sibTrans" cxnId="{69B424EE-D47E-4268-A9BD-1E4AC614C171}">
      <dgm:prSet/>
      <dgm:spPr/>
      <dgm:t>
        <a:bodyPr/>
        <a:lstStyle/>
        <a:p>
          <a:endParaRPr lang="zh-TW" altLang="en-US"/>
        </a:p>
      </dgm:t>
    </dgm:pt>
    <dgm:pt modelId="{7A3C6000-1FA7-4266-8938-6C9CE151E453}">
      <dgm:prSet phldrT="[文字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在模擬時間為</a:t>
          </a:r>
          <a: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120</a:t>
          </a: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時，</a:t>
          </a:r>
          <a:endParaRPr lang="en-US" altLang="zh-TW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將會比推式</a:t>
          </a:r>
          <a:r>
            <a:rPr lang="zh-TW" altLang="en-US" sz="1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少一單位</a:t>
          </a: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的產出</a:t>
          </a:r>
        </a:p>
      </dgm:t>
    </dgm:pt>
    <dgm:pt modelId="{B3CDAF67-F09E-454F-83CB-736284178282}" type="parTrans" cxnId="{CDA41207-B768-44EA-A2C7-670578E34DA4}">
      <dgm:prSet/>
      <dgm:spPr/>
      <dgm:t>
        <a:bodyPr/>
        <a:lstStyle/>
        <a:p>
          <a:endParaRPr lang="zh-TW" altLang="en-US"/>
        </a:p>
      </dgm:t>
    </dgm:pt>
    <dgm:pt modelId="{AB7F01F6-84FD-4137-A8E7-D4402C0B4008}" type="sibTrans" cxnId="{CDA41207-B768-44EA-A2C7-670578E34DA4}">
      <dgm:prSet/>
      <dgm:spPr/>
      <dgm:t>
        <a:bodyPr/>
        <a:lstStyle/>
        <a:p>
          <a:endParaRPr lang="zh-TW" altLang="en-US"/>
        </a:p>
      </dgm:t>
    </dgm:pt>
    <dgm:pt modelId="{F8E158DD-3DF2-48AE-B680-005CED7EF571}" type="pres">
      <dgm:prSet presAssocID="{0CD8D8A5-435A-43EA-9908-9E1E7FA0C9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3782346-EEC0-4905-BE42-DBA7291B2122}" type="pres">
      <dgm:prSet presAssocID="{76A636D8-EE66-4F3D-AA00-990E7CA1EEEA}" presName="root1" presStyleCnt="0"/>
      <dgm:spPr/>
    </dgm:pt>
    <dgm:pt modelId="{C0499C55-28B4-4E53-9FB8-7A1659418F5B}" type="pres">
      <dgm:prSet presAssocID="{76A636D8-EE66-4F3D-AA00-990E7CA1EEEA}" presName="LevelOneTextNode" presStyleLbl="node0" presStyleIdx="0" presStyleCnt="1" custScaleX="55140">
        <dgm:presLayoutVars>
          <dgm:chPref val="3"/>
        </dgm:presLayoutVars>
      </dgm:prSet>
      <dgm:spPr/>
    </dgm:pt>
    <dgm:pt modelId="{EDFB258F-DA0E-4DCC-98E9-F6247E333E51}" type="pres">
      <dgm:prSet presAssocID="{76A636D8-EE66-4F3D-AA00-990E7CA1EEEA}" presName="level2hierChild" presStyleCnt="0"/>
      <dgm:spPr/>
    </dgm:pt>
    <dgm:pt modelId="{C40AF673-2204-4DDB-9A0C-D8DF5F256B27}" type="pres">
      <dgm:prSet presAssocID="{B96443D1-F31D-4326-983A-17DCD927F6D9}" presName="conn2-1" presStyleLbl="parChTrans1D2" presStyleIdx="0" presStyleCnt="2"/>
      <dgm:spPr/>
    </dgm:pt>
    <dgm:pt modelId="{2B04B06E-E7F7-4889-9BB8-B75DDE29210C}" type="pres">
      <dgm:prSet presAssocID="{B96443D1-F31D-4326-983A-17DCD927F6D9}" presName="connTx" presStyleLbl="parChTrans1D2" presStyleIdx="0" presStyleCnt="2"/>
      <dgm:spPr/>
    </dgm:pt>
    <dgm:pt modelId="{C232A4FA-E66C-40B8-AE59-E91C69040D8F}" type="pres">
      <dgm:prSet presAssocID="{4B234F29-0CE8-48D0-A8A2-5ECB0E85B31D}" presName="root2" presStyleCnt="0"/>
      <dgm:spPr/>
    </dgm:pt>
    <dgm:pt modelId="{80C8B1C2-AADE-4151-8412-3E914DA4BB4E}" type="pres">
      <dgm:prSet presAssocID="{4B234F29-0CE8-48D0-A8A2-5ECB0E85B31D}" presName="LevelTwoTextNode" presStyleLbl="node2" presStyleIdx="0" presStyleCnt="2" custScaleY="75899">
        <dgm:presLayoutVars>
          <dgm:chPref val="3"/>
        </dgm:presLayoutVars>
      </dgm:prSet>
      <dgm:spPr/>
    </dgm:pt>
    <dgm:pt modelId="{1B2AFD4C-BDD2-4E3E-86FD-873CF3697A71}" type="pres">
      <dgm:prSet presAssocID="{4B234F29-0CE8-48D0-A8A2-5ECB0E85B31D}" presName="level3hierChild" presStyleCnt="0"/>
      <dgm:spPr/>
    </dgm:pt>
    <dgm:pt modelId="{7749FE29-5AE0-42EF-BDFD-FE72BBE82193}" type="pres">
      <dgm:prSet presAssocID="{01658E4C-126A-40DF-B860-F644A044BBEE}" presName="conn2-1" presStyleLbl="parChTrans1D3" presStyleIdx="0" presStyleCnt="3"/>
      <dgm:spPr/>
    </dgm:pt>
    <dgm:pt modelId="{A865B572-3484-4A5F-96BF-4FE45A74F31C}" type="pres">
      <dgm:prSet presAssocID="{01658E4C-126A-40DF-B860-F644A044BBEE}" presName="connTx" presStyleLbl="parChTrans1D3" presStyleIdx="0" presStyleCnt="3"/>
      <dgm:spPr/>
    </dgm:pt>
    <dgm:pt modelId="{87D69CE2-8288-44DA-A386-51779C2DEC76}" type="pres">
      <dgm:prSet presAssocID="{8B0E7BAB-B9B3-45A4-992F-F3BE3FADC7F9}" presName="root2" presStyleCnt="0"/>
      <dgm:spPr/>
    </dgm:pt>
    <dgm:pt modelId="{993BEA9F-3E04-422F-AF56-6B9554080B9D}" type="pres">
      <dgm:prSet presAssocID="{8B0E7BAB-B9B3-45A4-992F-F3BE3FADC7F9}" presName="LevelTwoTextNode" presStyleLbl="node3" presStyleIdx="0" presStyleCnt="3" custScaleX="167250">
        <dgm:presLayoutVars>
          <dgm:chPref val="3"/>
        </dgm:presLayoutVars>
      </dgm:prSet>
      <dgm:spPr/>
    </dgm:pt>
    <dgm:pt modelId="{F6225DF1-0172-4F0D-981D-491B20149327}" type="pres">
      <dgm:prSet presAssocID="{8B0E7BAB-B9B3-45A4-992F-F3BE3FADC7F9}" presName="level3hierChild" presStyleCnt="0"/>
      <dgm:spPr/>
    </dgm:pt>
    <dgm:pt modelId="{FEDBD401-8052-4053-AA75-B3B6611EC9CF}" type="pres">
      <dgm:prSet presAssocID="{9F60BB91-7D29-443A-A8A9-BF97A7C7689E}" presName="conn2-1" presStyleLbl="parChTrans1D3" presStyleIdx="1" presStyleCnt="3"/>
      <dgm:spPr/>
    </dgm:pt>
    <dgm:pt modelId="{67C3F534-A75D-4DEB-95A3-6FA669996394}" type="pres">
      <dgm:prSet presAssocID="{9F60BB91-7D29-443A-A8A9-BF97A7C7689E}" presName="connTx" presStyleLbl="parChTrans1D3" presStyleIdx="1" presStyleCnt="3"/>
      <dgm:spPr/>
    </dgm:pt>
    <dgm:pt modelId="{895C8E46-7C77-4C06-B4D3-94214D444C37}" type="pres">
      <dgm:prSet presAssocID="{FDB86A9E-3459-4578-93D7-7F9300B7478F}" presName="root2" presStyleCnt="0"/>
      <dgm:spPr/>
    </dgm:pt>
    <dgm:pt modelId="{9141DD37-630E-4E5B-A4CD-C335A6E17D9A}" type="pres">
      <dgm:prSet presAssocID="{FDB86A9E-3459-4578-93D7-7F9300B7478F}" presName="LevelTwoTextNode" presStyleLbl="node3" presStyleIdx="1" presStyleCnt="3" custScaleX="168162" custScaleY="112992">
        <dgm:presLayoutVars>
          <dgm:chPref val="3"/>
        </dgm:presLayoutVars>
      </dgm:prSet>
      <dgm:spPr/>
    </dgm:pt>
    <dgm:pt modelId="{9AF6B8E4-BE1E-464E-9A2F-FF72A8632F60}" type="pres">
      <dgm:prSet presAssocID="{FDB86A9E-3459-4578-93D7-7F9300B7478F}" presName="level3hierChild" presStyleCnt="0"/>
      <dgm:spPr/>
    </dgm:pt>
    <dgm:pt modelId="{6DC92ED6-226A-436A-87FE-A95D9AE93206}" type="pres">
      <dgm:prSet presAssocID="{8238E458-F100-4CF3-8E45-6871CBB5DD58}" presName="conn2-1" presStyleLbl="parChTrans1D2" presStyleIdx="1" presStyleCnt="2"/>
      <dgm:spPr/>
    </dgm:pt>
    <dgm:pt modelId="{AE91F53E-00E8-4F97-818F-752A44851A6F}" type="pres">
      <dgm:prSet presAssocID="{8238E458-F100-4CF3-8E45-6871CBB5DD58}" presName="connTx" presStyleLbl="parChTrans1D2" presStyleIdx="1" presStyleCnt="2"/>
      <dgm:spPr/>
    </dgm:pt>
    <dgm:pt modelId="{C024AF40-8F4B-4201-B784-52A7B3A329BB}" type="pres">
      <dgm:prSet presAssocID="{62184620-8EB8-4E66-A412-BC1F1C6410A6}" presName="root2" presStyleCnt="0"/>
      <dgm:spPr/>
    </dgm:pt>
    <dgm:pt modelId="{A634B3A3-9651-48ED-B481-779B5E1FA549}" type="pres">
      <dgm:prSet presAssocID="{62184620-8EB8-4E66-A412-BC1F1C6410A6}" presName="LevelTwoTextNode" presStyleLbl="node2" presStyleIdx="1" presStyleCnt="2" custScaleY="75899">
        <dgm:presLayoutVars>
          <dgm:chPref val="3"/>
        </dgm:presLayoutVars>
      </dgm:prSet>
      <dgm:spPr/>
    </dgm:pt>
    <dgm:pt modelId="{A7AA0390-216C-43AE-AF56-FB0BA1EEFDD2}" type="pres">
      <dgm:prSet presAssocID="{62184620-8EB8-4E66-A412-BC1F1C6410A6}" presName="level3hierChild" presStyleCnt="0"/>
      <dgm:spPr/>
    </dgm:pt>
    <dgm:pt modelId="{F1310BF8-2508-4D99-8DEB-F4297A13239D}" type="pres">
      <dgm:prSet presAssocID="{B3CDAF67-F09E-454F-83CB-736284178282}" presName="conn2-1" presStyleLbl="parChTrans1D3" presStyleIdx="2" presStyleCnt="3"/>
      <dgm:spPr/>
    </dgm:pt>
    <dgm:pt modelId="{4A11A179-5B02-40CB-9169-1A879B08D92B}" type="pres">
      <dgm:prSet presAssocID="{B3CDAF67-F09E-454F-83CB-736284178282}" presName="connTx" presStyleLbl="parChTrans1D3" presStyleIdx="2" presStyleCnt="3"/>
      <dgm:spPr/>
    </dgm:pt>
    <dgm:pt modelId="{64D8B377-F069-4295-A380-0D27546B511F}" type="pres">
      <dgm:prSet presAssocID="{7A3C6000-1FA7-4266-8938-6C9CE151E453}" presName="root2" presStyleCnt="0"/>
      <dgm:spPr/>
    </dgm:pt>
    <dgm:pt modelId="{1C4B0F94-F83E-49A4-AF56-582BB231F8A6}" type="pres">
      <dgm:prSet presAssocID="{7A3C6000-1FA7-4266-8938-6C9CE151E453}" presName="LevelTwoTextNode" presStyleLbl="node3" presStyleIdx="2" presStyleCnt="3" custScaleX="167250">
        <dgm:presLayoutVars>
          <dgm:chPref val="3"/>
        </dgm:presLayoutVars>
      </dgm:prSet>
      <dgm:spPr/>
    </dgm:pt>
    <dgm:pt modelId="{1F4FED0B-C558-4A4D-814C-B00B181283BD}" type="pres">
      <dgm:prSet presAssocID="{7A3C6000-1FA7-4266-8938-6C9CE151E453}" presName="level3hierChild" presStyleCnt="0"/>
      <dgm:spPr/>
    </dgm:pt>
  </dgm:ptLst>
  <dgm:cxnLst>
    <dgm:cxn modelId="{CDA41207-B768-44EA-A2C7-670578E34DA4}" srcId="{62184620-8EB8-4E66-A412-BC1F1C6410A6}" destId="{7A3C6000-1FA7-4266-8938-6C9CE151E453}" srcOrd="0" destOrd="0" parTransId="{B3CDAF67-F09E-454F-83CB-736284178282}" sibTransId="{AB7F01F6-84FD-4137-A8E7-D4402C0B4008}"/>
    <dgm:cxn modelId="{13DCC021-2A7F-4036-8805-ECB6256E0F75}" type="presOf" srcId="{8238E458-F100-4CF3-8E45-6871CBB5DD58}" destId="{6DC92ED6-226A-436A-87FE-A95D9AE93206}" srcOrd="0" destOrd="0" presId="urn:microsoft.com/office/officeart/2005/8/layout/hierarchy2"/>
    <dgm:cxn modelId="{BA40BA2D-3506-4F7C-AA5C-3D8313CB51EB}" type="presOf" srcId="{0CD8D8A5-435A-43EA-9908-9E1E7FA0C98B}" destId="{F8E158DD-3DF2-48AE-B680-005CED7EF571}" srcOrd="0" destOrd="0" presId="urn:microsoft.com/office/officeart/2005/8/layout/hierarchy2"/>
    <dgm:cxn modelId="{6707C836-882A-4802-94D1-F5ECCA8A8D11}" type="presOf" srcId="{8238E458-F100-4CF3-8E45-6871CBB5DD58}" destId="{AE91F53E-00E8-4F97-818F-752A44851A6F}" srcOrd="1" destOrd="0" presId="urn:microsoft.com/office/officeart/2005/8/layout/hierarchy2"/>
    <dgm:cxn modelId="{CA83BA40-9EA6-48DB-894C-13C291D05F03}" type="presOf" srcId="{62184620-8EB8-4E66-A412-BC1F1C6410A6}" destId="{A634B3A3-9651-48ED-B481-779B5E1FA549}" srcOrd="0" destOrd="0" presId="urn:microsoft.com/office/officeart/2005/8/layout/hierarchy2"/>
    <dgm:cxn modelId="{A6B46442-B7C6-40F9-BE18-3CA1B48DBBE9}" type="presOf" srcId="{B96443D1-F31D-4326-983A-17DCD927F6D9}" destId="{C40AF673-2204-4DDB-9A0C-D8DF5F256B27}" srcOrd="0" destOrd="0" presId="urn:microsoft.com/office/officeart/2005/8/layout/hierarchy2"/>
    <dgm:cxn modelId="{4890A951-FEFF-4BFE-9F1E-3DD2AD05742C}" srcId="{4B234F29-0CE8-48D0-A8A2-5ECB0E85B31D}" destId="{FDB86A9E-3459-4578-93D7-7F9300B7478F}" srcOrd="1" destOrd="0" parTransId="{9F60BB91-7D29-443A-A8A9-BF97A7C7689E}" sibTransId="{6E049405-D033-4B3E-B8FB-FF00356DB647}"/>
    <dgm:cxn modelId="{E228C258-E7DE-44F7-B877-43034B23FEC6}" type="presOf" srcId="{7A3C6000-1FA7-4266-8938-6C9CE151E453}" destId="{1C4B0F94-F83E-49A4-AF56-582BB231F8A6}" srcOrd="0" destOrd="0" presId="urn:microsoft.com/office/officeart/2005/8/layout/hierarchy2"/>
    <dgm:cxn modelId="{2489156C-5682-4D5D-A9CB-21BF339DE761}" type="presOf" srcId="{9F60BB91-7D29-443A-A8A9-BF97A7C7689E}" destId="{67C3F534-A75D-4DEB-95A3-6FA669996394}" srcOrd="1" destOrd="0" presId="urn:microsoft.com/office/officeart/2005/8/layout/hierarchy2"/>
    <dgm:cxn modelId="{CC2FFF71-FF7D-44A2-AC13-3B6C7EC54FDB}" type="presOf" srcId="{8B0E7BAB-B9B3-45A4-992F-F3BE3FADC7F9}" destId="{993BEA9F-3E04-422F-AF56-6B9554080B9D}" srcOrd="0" destOrd="0" presId="urn:microsoft.com/office/officeart/2005/8/layout/hierarchy2"/>
    <dgm:cxn modelId="{7F93BF73-F21F-4330-93E2-6D7B8425ED1B}" type="presOf" srcId="{B3CDAF67-F09E-454F-83CB-736284178282}" destId="{4A11A179-5B02-40CB-9169-1A879B08D92B}" srcOrd="1" destOrd="0" presId="urn:microsoft.com/office/officeart/2005/8/layout/hierarchy2"/>
    <dgm:cxn modelId="{A72B247A-5A8B-4832-9541-693BA0EA4C04}" type="presOf" srcId="{76A636D8-EE66-4F3D-AA00-990E7CA1EEEA}" destId="{C0499C55-28B4-4E53-9FB8-7A1659418F5B}" srcOrd="0" destOrd="0" presId="urn:microsoft.com/office/officeart/2005/8/layout/hierarchy2"/>
    <dgm:cxn modelId="{84B6408A-0AB4-4294-AC86-0F0389492E20}" type="presOf" srcId="{01658E4C-126A-40DF-B860-F644A044BBEE}" destId="{7749FE29-5AE0-42EF-BDFD-FE72BBE82193}" srcOrd="0" destOrd="0" presId="urn:microsoft.com/office/officeart/2005/8/layout/hierarchy2"/>
    <dgm:cxn modelId="{CAC7A392-3DCF-4605-BB58-C0521D9F7258}" srcId="{76A636D8-EE66-4F3D-AA00-990E7CA1EEEA}" destId="{4B234F29-0CE8-48D0-A8A2-5ECB0E85B31D}" srcOrd="0" destOrd="0" parTransId="{B96443D1-F31D-4326-983A-17DCD927F6D9}" sibTransId="{1997C362-2023-4B95-A920-005517F21A51}"/>
    <dgm:cxn modelId="{03D33797-CA5C-452F-9573-810C80EF061E}" srcId="{0CD8D8A5-435A-43EA-9908-9E1E7FA0C98B}" destId="{76A636D8-EE66-4F3D-AA00-990E7CA1EEEA}" srcOrd="0" destOrd="0" parTransId="{48B971EC-A598-4CFC-B325-0E6AFBFE1D03}" sibTransId="{B57CD397-F45B-4742-B5F5-7EFACEEB24CE}"/>
    <dgm:cxn modelId="{B0E7DDA0-8078-436B-934E-5DCD54DB3656}" type="presOf" srcId="{B3CDAF67-F09E-454F-83CB-736284178282}" destId="{F1310BF8-2508-4D99-8DEB-F4297A13239D}" srcOrd="0" destOrd="0" presId="urn:microsoft.com/office/officeart/2005/8/layout/hierarchy2"/>
    <dgm:cxn modelId="{CB9E81AD-8495-46D8-B17D-38D0809BBFFB}" srcId="{4B234F29-0CE8-48D0-A8A2-5ECB0E85B31D}" destId="{8B0E7BAB-B9B3-45A4-992F-F3BE3FADC7F9}" srcOrd="0" destOrd="0" parTransId="{01658E4C-126A-40DF-B860-F644A044BBEE}" sibTransId="{6FA51250-F5F9-48C5-A883-0AD81FA342FD}"/>
    <dgm:cxn modelId="{3309A4B4-518E-4D9C-B384-515E7766B035}" type="presOf" srcId="{4B234F29-0CE8-48D0-A8A2-5ECB0E85B31D}" destId="{80C8B1C2-AADE-4151-8412-3E914DA4BB4E}" srcOrd="0" destOrd="0" presId="urn:microsoft.com/office/officeart/2005/8/layout/hierarchy2"/>
    <dgm:cxn modelId="{3C753DDD-A395-48CA-9769-513D9F1BB040}" type="presOf" srcId="{01658E4C-126A-40DF-B860-F644A044BBEE}" destId="{A865B572-3484-4A5F-96BF-4FE45A74F31C}" srcOrd="1" destOrd="0" presId="urn:microsoft.com/office/officeart/2005/8/layout/hierarchy2"/>
    <dgm:cxn modelId="{1B6DBAE5-65F3-4923-8947-EAA7B462C1C7}" type="presOf" srcId="{9F60BB91-7D29-443A-A8A9-BF97A7C7689E}" destId="{FEDBD401-8052-4053-AA75-B3B6611EC9CF}" srcOrd="0" destOrd="0" presId="urn:microsoft.com/office/officeart/2005/8/layout/hierarchy2"/>
    <dgm:cxn modelId="{69B424EE-D47E-4268-A9BD-1E4AC614C171}" srcId="{76A636D8-EE66-4F3D-AA00-990E7CA1EEEA}" destId="{62184620-8EB8-4E66-A412-BC1F1C6410A6}" srcOrd="1" destOrd="0" parTransId="{8238E458-F100-4CF3-8E45-6871CBB5DD58}" sibTransId="{0D5515E4-16E5-4E8F-A044-BD01CF8FBE4F}"/>
    <dgm:cxn modelId="{A3A4EEEF-0C4C-4B9D-89C6-3760F76B4F3A}" type="presOf" srcId="{B96443D1-F31D-4326-983A-17DCD927F6D9}" destId="{2B04B06E-E7F7-4889-9BB8-B75DDE29210C}" srcOrd="1" destOrd="0" presId="urn:microsoft.com/office/officeart/2005/8/layout/hierarchy2"/>
    <dgm:cxn modelId="{3D5333FF-E7DD-4AA3-BA69-9D981E05AF44}" type="presOf" srcId="{FDB86A9E-3459-4578-93D7-7F9300B7478F}" destId="{9141DD37-630E-4E5B-A4CD-C335A6E17D9A}" srcOrd="0" destOrd="0" presId="urn:microsoft.com/office/officeart/2005/8/layout/hierarchy2"/>
    <dgm:cxn modelId="{17323AF2-E323-462C-BFEA-967B960D2AC6}" type="presParOf" srcId="{F8E158DD-3DF2-48AE-B680-005CED7EF571}" destId="{83782346-EEC0-4905-BE42-DBA7291B2122}" srcOrd="0" destOrd="0" presId="urn:microsoft.com/office/officeart/2005/8/layout/hierarchy2"/>
    <dgm:cxn modelId="{D11304A0-D701-4071-A52D-0C8730B2C8FC}" type="presParOf" srcId="{83782346-EEC0-4905-BE42-DBA7291B2122}" destId="{C0499C55-28B4-4E53-9FB8-7A1659418F5B}" srcOrd="0" destOrd="0" presId="urn:microsoft.com/office/officeart/2005/8/layout/hierarchy2"/>
    <dgm:cxn modelId="{7132DB94-CBFC-4B31-98AC-3F9B4D267908}" type="presParOf" srcId="{83782346-EEC0-4905-BE42-DBA7291B2122}" destId="{EDFB258F-DA0E-4DCC-98E9-F6247E333E51}" srcOrd="1" destOrd="0" presId="urn:microsoft.com/office/officeart/2005/8/layout/hierarchy2"/>
    <dgm:cxn modelId="{378A22EC-E1A7-45B5-9431-6D2524468038}" type="presParOf" srcId="{EDFB258F-DA0E-4DCC-98E9-F6247E333E51}" destId="{C40AF673-2204-4DDB-9A0C-D8DF5F256B27}" srcOrd="0" destOrd="0" presId="urn:microsoft.com/office/officeart/2005/8/layout/hierarchy2"/>
    <dgm:cxn modelId="{1AEAB111-DDED-4D96-82EF-EA1F14363E95}" type="presParOf" srcId="{C40AF673-2204-4DDB-9A0C-D8DF5F256B27}" destId="{2B04B06E-E7F7-4889-9BB8-B75DDE29210C}" srcOrd="0" destOrd="0" presId="urn:microsoft.com/office/officeart/2005/8/layout/hierarchy2"/>
    <dgm:cxn modelId="{6A9A4B9B-ED7D-4C8D-99F6-5D70A4B86FB0}" type="presParOf" srcId="{EDFB258F-DA0E-4DCC-98E9-F6247E333E51}" destId="{C232A4FA-E66C-40B8-AE59-E91C69040D8F}" srcOrd="1" destOrd="0" presId="urn:microsoft.com/office/officeart/2005/8/layout/hierarchy2"/>
    <dgm:cxn modelId="{B629B71F-A8E0-4E66-B213-F5D57FED4D26}" type="presParOf" srcId="{C232A4FA-E66C-40B8-AE59-E91C69040D8F}" destId="{80C8B1C2-AADE-4151-8412-3E914DA4BB4E}" srcOrd="0" destOrd="0" presId="urn:microsoft.com/office/officeart/2005/8/layout/hierarchy2"/>
    <dgm:cxn modelId="{A2BDCB10-B95A-489C-A981-85A23EA58B59}" type="presParOf" srcId="{C232A4FA-E66C-40B8-AE59-E91C69040D8F}" destId="{1B2AFD4C-BDD2-4E3E-86FD-873CF3697A71}" srcOrd="1" destOrd="0" presId="urn:microsoft.com/office/officeart/2005/8/layout/hierarchy2"/>
    <dgm:cxn modelId="{8532DF90-AA7D-4F17-BB25-971FAF60CDBC}" type="presParOf" srcId="{1B2AFD4C-BDD2-4E3E-86FD-873CF3697A71}" destId="{7749FE29-5AE0-42EF-BDFD-FE72BBE82193}" srcOrd="0" destOrd="0" presId="urn:microsoft.com/office/officeart/2005/8/layout/hierarchy2"/>
    <dgm:cxn modelId="{C1B12125-49BD-4F76-9519-1E7F62BC59EF}" type="presParOf" srcId="{7749FE29-5AE0-42EF-BDFD-FE72BBE82193}" destId="{A865B572-3484-4A5F-96BF-4FE45A74F31C}" srcOrd="0" destOrd="0" presId="urn:microsoft.com/office/officeart/2005/8/layout/hierarchy2"/>
    <dgm:cxn modelId="{BDDFE697-712E-4AD8-B83B-9A99793D5E43}" type="presParOf" srcId="{1B2AFD4C-BDD2-4E3E-86FD-873CF3697A71}" destId="{87D69CE2-8288-44DA-A386-51779C2DEC76}" srcOrd="1" destOrd="0" presId="urn:microsoft.com/office/officeart/2005/8/layout/hierarchy2"/>
    <dgm:cxn modelId="{4DD1D1CE-518C-49FD-91EA-CC1E79A86F5D}" type="presParOf" srcId="{87D69CE2-8288-44DA-A386-51779C2DEC76}" destId="{993BEA9F-3E04-422F-AF56-6B9554080B9D}" srcOrd="0" destOrd="0" presId="urn:microsoft.com/office/officeart/2005/8/layout/hierarchy2"/>
    <dgm:cxn modelId="{15C9A3D4-0204-4BF3-92A0-1BEA0F06313E}" type="presParOf" srcId="{87D69CE2-8288-44DA-A386-51779C2DEC76}" destId="{F6225DF1-0172-4F0D-981D-491B20149327}" srcOrd="1" destOrd="0" presId="urn:microsoft.com/office/officeart/2005/8/layout/hierarchy2"/>
    <dgm:cxn modelId="{CE44803A-FD95-4A42-A1C6-99FDEDC19771}" type="presParOf" srcId="{1B2AFD4C-BDD2-4E3E-86FD-873CF3697A71}" destId="{FEDBD401-8052-4053-AA75-B3B6611EC9CF}" srcOrd="2" destOrd="0" presId="urn:microsoft.com/office/officeart/2005/8/layout/hierarchy2"/>
    <dgm:cxn modelId="{2715AABE-FD7F-4C50-B997-C34FDF800BFD}" type="presParOf" srcId="{FEDBD401-8052-4053-AA75-B3B6611EC9CF}" destId="{67C3F534-A75D-4DEB-95A3-6FA669996394}" srcOrd="0" destOrd="0" presId="urn:microsoft.com/office/officeart/2005/8/layout/hierarchy2"/>
    <dgm:cxn modelId="{B23851E5-3860-48C0-86EA-3D7A27E5A869}" type="presParOf" srcId="{1B2AFD4C-BDD2-4E3E-86FD-873CF3697A71}" destId="{895C8E46-7C77-4C06-B4D3-94214D444C37}" srcOrd="3" destOrd="0" presId="urn:microsoft.com/office/officeart/2005/8/layout/hierarchy2"/>
    <dgm:cxn modelId="{5E69CD63-9EFF-4D55-A73E-F7B3E97372E2}" type="presParOf" srcId="{895C8E46-7C77-4C06-B4D3-94214D444C37}" destId="{9141DD37-630E-4E5B-A4CD-C335A6E17D9A}" srcOrd="0" destOrd="0" presId="urn:microsoft.com/office/officeart/2005/8/layout/hierarchy2"/>
    <dgm:cxn modelId="{40CFD186-D6AA-4209-B0DA-1E0C69413162}" type="presParOf" srcId="{895C8E46-7C77-4C06-B4D3-94214D444C37}" destId="{9AF6B8E4-BE1E-464E-9A2F-FF72A8632F60}" srcOrd="1" destOrd="0" presId="urn:microsoft.com/office/officeart/2005/8/layout/hierarchy2"/>
    <dgm:cxn modelId="{C5B9D1DB-BEF6-423C-B844-6341265F963A}" type="presParOf" srcId="{EDFB258F-DA0E-4DCC-98E9-F6247E333E51}" destId="{6DC92ED6-226A-436A-87FE-A95D9AE93206}" srcOrd="2" destOrd="0" presId="urn:microsoft.com/office/officeart/2005/8/layout/hierarchy2"/>
    <dgm:cxn modelId="{20456071-1828-4FA8-AA51-92769C2D35D9}" type="presParOf" srcId="{6DC92ED6-226A-436A-87FE-A95D9AE93206}" destId="{AE91F53E-00E8-4F97-818F-752A44851A6F}" srcOrd="0" destOrd="0" presId="urn:microsoft.com/office/officeart/2005/8/layout/hierarchy2"/>
    <dgm:cxn modelId="{8697F170-186F-44AA-B1F1-35E3F02365CA}" type="presParOf" srcId="{EDFB258F-DA0E-4DCC-98E9-F6247E333E51}" destId="{C024AF40-8F4B-4201-B784-52A7B3A329BB}" srcOrd="3" destOrd="0" presId="urn:microsoft.com/office/officeart/2005/8/layout/hierarchy2"/>
    <dgm:cxn modelId="{383D233D-A91E-4C05-9899-979D9A4044AD}" type="presParOf" srcId="{C024AF40-8F4B-4201-B784-52A7B3A329BB}" destId="{A634B3A3-9651-48ED-B481-779B5E1FA549}" srcOrd="0" destOrd="0" presId="urn:microsoft.com/office/officeart/2005/8/layout/hierarchy2"/>
    <dgm:cxn modelId="{63308A99-66C5-4E4E-A3CB-59552B2B8E8B}" type="presParOf" srcId="{C024AF40-8F4B-4201-B784-52A7B3A329BB}" destId="{A7AA0390-216C-43AE-AF56-FB0BA1EEFDD2}" srcOrd="1" destOrd="0" presId="urn:microsoft.com/office/officeart/2005/8/layout/hierarchy2"/>
    <dgm:cxn modelId="{245F62DE-EF54-4123-9025-E2D1A3F1DF92}" type="presParOf" srcId="{A7AA0390-216C-43AE-AF56-FB0BA1EEFDD2}" destId="{F1310BF8-2508-4D99-8DEB-F4297A13239D}" srcOrd="0" destOrd="0" presId="urn:microsoft.com/office/officeart/2005/8/layout/hierarchy2"/>
    <dgm:cxn modelId="{899CC3F4-5964-4ECA-ADC9-5E78184F49EB}" type="presParOf" srcId="{F1310BF8-2508-4D99-8DEB-F4297A13239D}" destId="{4A11A179-5B02-40CB-9169-1A879B08D92B}" srcOrd="0" destOrd="0" presId="urn:microsoft.com/office/officeart/2005/8/layout/hierarchy2"/>
    <dgm:cxn modelId="{9563BE32-2562-47BC-B98A-5875889A4D77}" type="presParOf" srcId="{A7AA0390-216C-43AE-AF56-FB0BA1EEFDD2}" destId="{64D8B377-F069-4295-A380-0D27546B511F}" srcOrd="1" destOrd="0" presId="urn:microsoft.com/office/officeart/2005/8/layout/hierarchy2"/>
    <dgm:cxn modelId="{26A6BCC0-120C-4C35-908A-A0D842807909}" type="presParOf" srcId="{64D8B377-F069-4295-A380-0D27546B511F}" destId="{1C4B0F94-F83E-49A4-AF56-582BB231F8A6}" srcOrd="0" destOrd="0" presId="urn:microsoft.com/office/officeart/2005/8/layout/hierarchy2"/>
    <dgm:cxn modelId="{F17A6EDC-1E8F-4B94-896D-3D4CC76A39FA}" type="presParOf" srcId="{64D8B377-F069-4295-A380-0D27546B511F}" destId="{1F4FED0B-C558-4A4D-814C-B00B181283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99C55-28B4-4E53-9FB8-7A1659418F5B}">
      <dsp:nvSpPr>
        <dsp:cNvPr id="0" name=""/>
        <dsp:cNvSpPr/>
      </dsp:nvSpPr>
      <dsp:spPr>
        <a:xfrm>
          <a:off x="283" y="1837605"/>
          <a:ext cx="1008837" cy="91479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 </a:t>
          </a:r>
          <a:endParaRPr lang="zh-TW" altLang="en-US" sz="1600" kern="1200" dirty="0"/>
        </a:p>
      </dsp:txBody>
      <dsp:txXfrm>
        <a:off x="27076" y="1864398"/>
        <a:ext cx="955251" cy="861210"/>
      </dsp:txXfrm>
    </dsp:sp>
    <dsp:sp modelId="{C40AF673-2204-4DDB-9A0C-D8DF5F256B27}">
      <dsp:nvSpPr>
        <dsp:cNvPr id="0" name=""/>
        <dsp:cNvSpPr/>
      </dsp:nvSpPr>
      <dsp:spPr>
        <a:xfrm rot="18770822">
          <a:off x="836958" y="1880239"/>
          <a:ext cx="1076162" cy="40517"/>
        </a:xfrm>
        <a:custGeom>
          <a:avLst/>
          <a:gdLst/>
          <a:ahLst/>
          <a:cxnLst/>
          <a:rect l="0" t="0" r="0" b="0"/>
          <a:pathLst>
            <a:path>
              <a:moveTo>
                <a:pt x="0" y="20258"/>
              </a:moveTo>
              <a:lnTo>
                <a:pt x="1076162" y="202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348136" y="1873593"/>
        <a:ext cx="53808" cy="53808"/>
      </dsp:txXfrm>
    </dsp:sp>
    <dsp:sp modelId="{80C8B1C2-AADE-4151-8412-3E914DA4BB4E}">
      <dsp:nvSpPr>
        <dsp:cNvPr id="0" name=""/>
        <dsp:cNvSpPr/>
      </dsp:nvSpPr>
      <dsp:spPr>
        <a:xfrm>
          <a:off x="1740958" y="1158830"/>
          <a:ext cx="1829593" cy="69432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推式</a:t>
          </a:r>
        </a:p>
      </dsp:txBody>
      <dsp:txXfrm>
        <a:off x="1761294" y="1179166"/>
        <a:ext cx="1788921" cy="653649"/>
      </dsp:txXfrm>
    </dsp:sp>
    <dsp:sp modelId="{7749FE29-5AE0-42EF-BDFD-FE72BBE82193}">
      <dsp:nvSpPr>
        <dsp:cNvPr id="0" name=""/>
        <dsp:cNvSpPr/>
      </dsp:nvSpPr>
      <dsp:spPr>
        <a:xfrm rot="19457599">
          <a:off x="3485841" y="1222728"/>
          <a:ext cx="901260" cy="40517"/>
        </a:xfrm>
        <a:custGeom>
          <a:avLst/>
          <a:gdLst/>
          <a:ahLst/>
          <a:cxnLst/>
          <a:rect l="0" t="0" r="0" b="0"/>
          <a:pathLst>
            <a:path>
              <a:moveTo>
                <a:pt x="0" y="20258"/>
              </a:moveTo>
              <a:lnTo>
                <a:pt x="901260" y="202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913939" y="1220456"/>
        <a:ext cx="45063" cy="45063"/>
      </dsp:txXfrm>
    </dsp:sp>
    <dsp:sp modelId="{993BEA9F-3E04-422F-AF56-6B9554080B9D}">
      <dsp:nvSpPr>
        <dsp:cNvPr id="0" name=""/>
        <dsp:cNvSpPr/>
      </dsp:nvSpPr>
      <dsp:spPr>
        <a:xfrm>
          <a:off x="4302390" y="522585"/>
          <a:ext cx="3059995" cy="91479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瓶頸站位置</a:t>
          </a:r>
          <a:r>
            <a:rPr lang="zh-TW" altLang="en-US" sz="16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影響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物料數量</a:t>
          </a:r>
        </a:p>
      </dsp:txBody>
      <dsp:txXfrm>
        <a:off x="4329183" y="549378"/>
        <a:ext cx="3006409" cy="861210"/>
      </dsp:txXfrm>
    </dsp:sp>
    <dsp:sp modelId="{FEDBD401-8052-4053-AA75-B3B6611EC9CF}">
      <dsp:nvSpPr>
        <dsp:cNvPr id="0" name=""/>
        <dsp:cNvSpPr/>
      </dsp:nvSpPr>
      <dsp:spPr>
        <a:xfrm rot="2142401">
          <a:off x="3485841" y="1748737"/>
          <a:ext cx="901260" cy="40517"/>
        </a:xfrm>
        <a:custGeom>
          <a:avLst/>
          <a:gdLst/>
          <a:ahLst/>
          <a:cxnLst/>
          <a:rect l="0" t="0" r="0" b="0"/>
          <a:pathLst>
            <a:path>
              <a:moveTo>
                <a:pt x="0" y="20258"/>
              </a:moveTo>
              <a:lnTo>
                <a:pt x="901260" y="202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913939" y="1746464"/>
        <a:ext cx="45063" cy="45063"/>
      </dsp:txXfrm>
    </dsp:sp>
    <dsp:sp modelId="{9141DD37-630E-4E5B-A4CD-C335A6E17D9A}">
      <dsp:nvSpPr>
        <dsp:cNvPr id="0" name=""/>
        <dsp:cNvSpPr/>
      </dsp:nvSpPr>
      <dsp:spPr>
        <a:xfrm>
          <a:off x="4302390" y="1574601"/>
          <a:ext cx="3076681" cy="91479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設定</a:t>
          </a: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WIP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水位上限</a:t>
          </a: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(2)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可</a:t>
          </a:r>
          <a:r>
            <a:rPr lang="zh-TW" altLang="en-US" sz="1600" b="1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最小化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原物料浪費</a:t>
          </a:r>
        </a:p>
      </dsp:txBody>
      <dsp:txXfrm>
        <a:off x="4329183" y="1601394"/>
        <a:ext cx="3023095" cy="861210"/>
      </dsp:txXfrm>
    </dsp:sp>
    <dsp:sp modelId="{6DC92ED6-226A-436A-87FE-A95D9AE93206}">
      <dsp:nvSpPr>
        <dsp:cNvPr id="0" name=""/>
        <dsp:cNvSpPr/>
      </dsp:nvSpPr>
      <dsp:spPr>
        <a:xfrm rot="2829178">
          <a:off x="836958" y="2669251"/>
          <a:ext cx="1076162" cy="40517"/>
        </a:xfrm>
        <a:custGeom>
          <a:avLst/>
          <a:gdLst/>
          <a:ahLst/>
          <a:cxnLst/>
          <a:rect l="0" t="0" r="0" b="0"/>
          <a:pathLst>
            <a:path>
              <a:moveTo>
                <a:pt x="0" y="20258"/>
              </a:moveTo>
              <a:lnTo>
                <a:pt x="1076162" y="202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348136" y="2662606"/>
        <a:ext cx="53808" cy="53808"/>
      </dsp:txXfrm>
    </dsp:sp>
    <dsp:sp modelId="{A634B3A3-9651-48ED-B481-779B5E1FA549}">
      <dsp:nvSpPr>
        <dsp:cNvPr id="0" name=""/>
        <dsp:cNvSpPr/>
      </dsp:nvSpPr>
      <dsp:spPr>
        <a:xfrm>
          <a:off x="1740958" y="2736855"/>
          <a:ext cx="1829593" cy="69432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拉式</a:t>
          </a:r>
        </a:p>
      </dsp:txBody>
      <dsp:txXfrm>
        <a:off x="1761294" y="2757191"/>
        <a:ext cx="1788921" cy="653649"/>
      </dsp:txXfrm>
    </dsp:sp>
    <dsp:sp modelId="{F1310BF8-2508-4D99-8DEB-F4297A13239D}">
      <dsp:nvSpPr>
        <dsp:cNvPr id="0" name=""/>
        <dsp:cNvSpPr/>
      </dsp:nvSpPr>
      <dsp:spPr>
        <a:xfrm>
          <a:off x="3570552" y="3063757"/>
          <a:ext cx="731837" cy="40517"/>
        </a:xfrm>
        <a:custGeom>
          <a:avLst/>
          <a:gdLst/>
          <a:ahLst/>
          <a:cxnLst/>
          <a:rect l="0" t="0" r="0" b="0"/>
          <a:pathLst>
            <a:path>
              <a:moveTo>
                <a:pt x="0" y="20258"/>
              </a:moveTo>
              <a:lnTo>
                <a:pt x="731837" y="202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918175" y="3065720"/>
        <a:ext cx="36591" cy="36591"/>
      </dsp:txXfrm>
    </dsp:sp>
    <dsp:sp modelId="{1C4B0F94-F83E-49A4-AF56-582BB231F8A6}">
      <dsp:nvSpPr>
        <dsp:cNvPr id="0" name=""/>
        <dsp:cNvSpPr/>
      </dsp:nvSpPr>
      <dsp:spPr>
        <a:xfrm>
          <a:off x="4302390" y="2626617"/>
          <a:ext cx="3059995" cy="91479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投入量與最終產出相同</a:t>
          </a:r>
        </a:p>
      </dsp:txBody>
      <dsp:txXfrm>
        <a:off x="4329183" y="2653410"/>
        <a:ext cx="3006409" cy="861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99C55-28B4-4E53-9FB8-7A1659418F5B}">
      <dsp:nvSpPr>
        <dsp:cNvPr id="0" name=""/>
        <dsp:cNvSpPr/>
      </dsp:nvSpPr>
      <dsp:spPr>
        <a:xfrm>
          <a:off x="3886" y="1837795"/>
          <a:ext cx="1007852" cy="91390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900" kern="1200" dirty="0"/>
            <a:t> </a:t>
          </a:r>
          <a:endParaRPr lang="zh-TW" altLang="en-US" sz="5900" kern="1200" dirty="0"/>
        </a:p>
      </dsp:txBody>
      <dsp:txXfrm>
        <a:off x="30653" y="1864562"/>
        <a:ext cx="954318" cy="860369"/>
      </dsp:txXfrm>
    </dsp:sp>
    <dsp:sp modelId="{C40AF673-2204-4DDB-9A0C-D8DF5F256B27}">
      <dsp:nvSpPr>
        <dsp:cNvPr id="0" name=""/>
        <dsp:cNvSpPr/>
      </dsp:nvSpPr>
      <dsp:spPr>
        <a:xfrm rot="18770822">
          <a:off x="839744" y="1880387"/>
          <a:ext cx="1075111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1075111" y="202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350422" y="1873748"/>
        <a:ext cx="53755" cy="53755"/>
      </dsp:txXfrm>
    </dsp:sp>
    <dsp:sp modelId="{80C8B1C2-AADE-4151-8412-3E914DA4BB4E}">
      <dsp:nvSpPr>
        <dsp:cNvPr id="0" name=""/>
        <dsp:cNvSpPr/>
      </dsp:nvSpPr>
      <dsp:spPr>
        <a:xfrm>
          <a:off x="1742861" y="1159683"/>
          <a:ext cx="1827807" cy="69364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推式</a:t>
          </a:r>
        </a:p>
      </dsp:txBody>
      <dsp:txXfrm>
        <a:off x="1763177" y="1179999"/>
        <a:ext cx="1787175" cy="653011"/>
      </dsp:txXfrm>
    </dsp:sp>
    <dsp:sp modelId="{7749FE29-5AE0-42EF-BDFD-FE72BBE82193}">
      <dsp:nvSpPr>
        <dsp:cNvPr id="0" name=""/>
        <dsp:cNvSpPr/>
      </dsp:nvSpPr>
      <dsp:spPr>
        <a:xfrm rot="19457599">
          <a:off x="3486040" y="1223519"/>
          <a:ext cx="900380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900380" y="202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913720" y="1221248"/>
        <a:ext cx="45019" cy="45019"/>
      </dsp:txXfrm>
    </dsp:sp>
    <dsp:sp modelId="{993BEA9F-3E04-422F-AF56-6B9554080B9D}">
      <dsp:nvSpPr>
        <dsp:cNvPr id="0" name=""/>
        <dsp:cNvSpPr/>
      </dsp:nvSpPr>
      <dsp:spPr>
        <a:xfrm>
          <a:off x="4301791" y="524059"/>
          <a:ext cx="3057007" cy="91390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瓶頸站在本假設中</a:t>
          </a:r>
          <a:endParaRPr lang="en-US" altLang="zh-TW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皆能滿足需求</a:t>
          </a:r>
        </a:p>
      </dsp:txBody>
      <dsp:txXfrm>
        <a:off x="4328558" y="550826"/>
        <a:ext cx="3003473" cy="860369"/>
      </dsp:txXfrm>
    </dsp:sp>
    <dsp:sp modelId="{FEDBD401-8052-4053-AA75-B3B6611EC9CF}">
      <dsp:nvSpPr>
        <dsp:cNvPr id="0" name=""/>
        <dsp:cNvSpPr/>
      </dsp:nvSpPr>
      <dsp:spPr>
        <a:xfrm rot="2142401">
          <a:off x="3486040" y="1749013"/>
          <a:ext cx="900380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900380" y="202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913720" y="1746743"/>
        <a:ext cx="45019" cy="45019"/>
      </dsp:txXfrm>
    </dsp:sp>
    <dsp:sp modelId="{9141DD37-630E-4E5B-A4CD-C335A6E17D9A}">
      <dsp:nvSpPr>
        <dsp:cNvPr id="0" name=""/>
        <dsp:cNvSpPr/>
      </dsp:nvSpPr>
      <dsp:spPr>
        <a:xfrm>
          <a:off x="4301791" y="1575048"/>
          <a:ext cx="3073676" cy="91390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WIP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水位上限若</a:t>
          </a:r>
          <a:r>
            <a:rPr lang="zh-TW" altLang="en-US" sz="16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低於</a:t>
          </a:r>
          <a:r>
            <a:rPr lang="en-US" altLang="zh-TW" sz="16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則無法滿足需求</a:t>
          </a:r>
          <a:endParaRPr lang="en-US" altLang="zh-TW" sz="1600" b="1" kern="1200" dirty="0">
            <a:solidFill>
              <a:srgbClr val="FF000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28558" y="1601815"/>
        <a:ext cx="3020142" cy="860369"/>
      </dsp:txXfrm>
    </dsp:sp>
    <dsp:sp modelId="{6DC92ED6-226A-436A-87FE-A95D9AE93206}">
      <dsp:nvSpPr>
        <dsp:cNvPr id="0" name=""/>
        <dsp:cNvSpPr/>
      </dsp:nvSpPr>
      <dsp:spPr>
        <a:xfrm rot="2829178">
          <a:off x="839744" y="2668629"/>
          <a:ext cx="1075111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1075111" y="202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350422" y="2661990"/>
        <a:ext cx="53755" cy="53755"/>
      </dsp:txXfrm>
    </dsp:sp>
    <dsp:sp modelId="{A634B3A3-9651-48ED-B481-779B5E1FA549}">
      <dsp:nvSpPr>
        <dsp:cNvPr id="0" name=""/>
        <dsp:cNvSpPr/>
      </dsp:nvSpPr>
      <dsp:spPr>
        <a:xfrm>
          <a:off x="1742861" y="2736167"/>
          <a:ext cx="1827807" cy="69364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拉式</a:t>
          </a:r>
        </a:p>
      </dsp:txBody>
      <dsp:txXfrm>
        <a:off x="1763177" y="2756483"/>
        <a:ext cx="1787175" cy="653011"/>
      </dsp:txXfrm>
    </dsp:sp>
    <dsp:sp modelId="{F1310BF8-2508-4D99-8DEB-F4297A13239D}">
      <dsp:nvSpPr>
        <dsp:cNvPr id="0" name=""/>
        <dsp:cNvSpPr/>
      </dsp:nvSpPr>
      <dsp:spPr>
        <a:xfrm>
          <a:off x="3570668" y="3062750"/>
          <a:ext cx="731122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731122" y="202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917952" y="3064710"/>
        <a:ext cx="36556" cy="36556"/>
      </dsp:txXfrm>
    </dsp:sp>
    <dsp:sp modelId="{1C4B0F94-F83E-49A4-AF56-582BB231F8A6}">
      <dsp:nvSpPr>
        <dsp:cNvPr id="0" name=""/>
        <dsp:cNvSpPr/>
      </dsp:nvSpPr>
      <dsp:spPr>
        <a:xfrm>
          <a:off x="4301791" y="2626037"/>
          <a:ext cx="3057007" cy="91390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在模擬時間為</a:t>
          </a: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120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時，</a:t>
          </a:r>
          <a:endParaRPr lang="en-US" altLang="zh-TW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將會比推式</a:t>
          </a:r>
          <a:r>
            <a:rPr lang="zh-TW" altLang="en-US" sz="16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少一單位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的產出</a:t>
          </a:r>
        </a:p>
      </dsp:txBody>
      <dsp:txXfrm>
        <a:off x="4328558" y="2652804"/>
        <a:ext cx="3003473" cy="860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99C55-28B4-4E53-9FB8-7A1659418F5B}">
      <dsp:nvSpPr>
        <dsp:cNvPr id="0" name=""/>
        <dsp:cNvSpPr/>
      </dsp:nvSpPr>
      <dsp:spPr>
        <a:xfrm>
          <a:off x="3886" y="1867479"/>
          <a:ext cx="1007852" cy="91390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900" kern="1200" dirty="0"/>
            <a:t> </a:t>
          </a:r>
          <a:endParaRPr lang="zh-TW" altLang="en-US" sz="5900" kern="1200" dirty="0"/>
        </a:p>
      </dsp:txBody>
      <dsp:txXfrm>
        <a:off x="30653" y="1894246"/>
        <a:ext cx="954318" cy="860369"/>
      </dsp:txXfrm>
    </dsp:sp>
    <dsp:sp modelId="{C40AF673-2204-4DDB-9A0C-D8DF5F256B27}">
      <dsp:nvSpPr>
        <dsp:cNvPr id="0" name=""/>
        <dsp:cNvSpPr/>
      </dsp:nvSpPr>
      <dsp:spPr>
        <a:xfrm rot="18707563">
          <a:off x="828770" y="1895229"/>
          <a:ext cx="1097060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1097060" y="202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349874" y="1888041"/>
        <a:ext cx="54853" cy="54853"/>
      </dsp:txXfrm>
    </dsp:sp>
    <dsp:sp modelId="{80C8B1C2-AADE-4151-8412-3E914DA4BB4E}">
      <dsp:nvSpPr>
        <dsp:cNvPr id="0" name=""/>
        <dsp:cNvSpPr/>
      </dsp:nvSpPr>
      <dsp:spPr>
        <a:xfrm>
          <a:off x="1742861" y="1159683"/>
          <a:ext cx="1827807" cy="69364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推式</a:t>
          </a:r>
        </a:p>
      </dsp:txBody>
      <dsp:txXfrm>
        <a:off x="1763177" y="1179999"/>
        <a:ext cx="1787175" cy="653011"/>
      </dsp:txXfrm>
    </dsp:sp>
    <dsp:sp modelId="{7749FE29-5AE0-42EF-BDFD-FE72BBE82193}">
      <dsp:nvSpPr>
        <dsp:cNvPr id="0" name=""/>
        <dsp:cNvSpPr/>
      </dsp:nvSpPr>
      <dsp:spPr>
        <a:xfrm rot="19280516">
          <a:off x="3468094" y="1193835"/>
          <a:ext cx="936271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936271" y="202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912823" y="1190667"/>
        <a:ext cx="46813" cy="46813"/>
      </dsp:txXfrm>
    </dsp:sp>
    <dsp:sp modelId="{993BEA9F-3E04-422F-AF56-6B9554080B9D}">
      <dsp:nvSpPr>
        <dsp:cNvPr id="0" name=""/>
        <dsp:cNvSpPr/>
      </dsp:nvSpPr>
      <dsp:spPr>
        <a:xfrm>
          <a:off x="4301791" y="464692"/>
          <a:ext cx="3057007" cy="91390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瓶頸站位置</a:t>
          </a:r>
          <a:endParaRPr lang="en-US" altLang="zh-TW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在本假設中</a:t>
          </a:r>
          <a:r>
            <a:rPr lang="zh-TW" altLang="en-US" sz="1600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不影響</a:t>
          </a:r>
          <a:r>
            <a:rPr lang="en-US" altLang="zh-TW" sz="1600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LT</a:t>
          </a:r>
          <a:endParaRPr lang="zh-TW" altLang="en-US" sz="1600" kern="1200" dirty="0">
            <a:solidFill>
              <a:schemeClr val="bg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28558" y="491459"/>
        <a:ext cx="3003473" cy="860369"/>
      </dsp:txXfrm>
    </dsp:sp>
    <dsp:sp modelId="{FEDBD401-8052-4053-AA75-B3B6611EC9CF}">
      <dsp:nvSpPr>
        <dsp:cNvPr id="0" name=""/>
        <dsp:cNvSpPr/>
      </dsp:nvSpPr>
      <dsp:spPr>
        <a:xfrm rot="2142401">
          <a:off x="3486040" y="1749013"/>
          <a:ext cx="900380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900380" y="202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913720" y="1746743"/>
        <a:ext cx="45019" cy="45019"/>
      </dsp:txXfrm>
    </dsp:sp>
    <dsp:sp modelId="{9141DD37-630E-4E5B-A4CD-C335A6E17D9A}">
      <dsp:nvSpPr>
        <dsp:cNvPr id="0" name=""/>
        <dsp:cNvSpPr/>
      </dsp:nvSpPr>
      <dsp:spPr>
        <a:xfrm>
          <a:off x="4301791" y="1515681"/>
          <a:ext cx="3073676" cy="103263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WIP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水位上限</a:t>
          </a:r>
          <a:endParaRPr lang="en-US" altLang="zh-TW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7112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若低於</a:t>
          </a:r>
          <a:r>
            <a:rPr lang="en-US" altLang="zh-TW" sz="1600" b="1" i="0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1600" b="1" i="0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，</a:t>
          </a:r>
          <a:r>
            <a:rPr lang="en-US" altLang="zh-TW" sz="1600" b="1" i="0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LT</a:t>
          </a:r>
          <a:r>
            <a:rPr lang="zh-TW" altLang="en-US" sz="1600" b="1" i="0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為</a:t>
          </a:r>
          <a:r>
            <a:rPr lang="en-US" altLang="zh-TW" sz="1600" b="1" i="0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228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；</a:t>
          </a:r>
          <a:endParaRPr lang="en-US" altLang="zh-TW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7112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大於</a:t>
          </a:r>
          <a:r>
            <a:rPr lang="en-US" altLang="zh-TW" sz="1600" b="1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1600" b="1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，</a:t>
          </a:r>
          <a:r>
            <a:rPr lang="en-US" altLang="zh-TW" sz="1600" b="1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LT</a:t>
          </a:r>
          <a:r>
            <a:rPr lang="zh-TW" altLang="en-US" sz="1600" b="1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不隨者</a:t>
          </a:r>
          <a:r>
            <a:rPr lang="en-US" altLang="zh-TW" sz="1600" b="1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WIP</a:t>
          </a:r>
          <a:r>
            <a:rPr lang="zh-TW" altLang="en-US" sz="1600" b="1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增加而上升</a:t>
          </a:r>
          <a:endParaRPr lang="en-US" altLang="zh-TW" sz="1600" b="1" kern="1200" dirty="0">
            <a:solidFill>
              <a:schemeClr val="bg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32036" y="1545926"/>
        <a:ext cx="3013186" cy="972147"/>
      </dsp:txXfrm>
    </dsp:sp>
    <dsp:sp modelId="{6DC92ED6-226A-436A-87FE-A95D9AE93206}">
      <dsp:nvSpPr>
        <dsp:cNvPr id="0" name=""/>
        <dsp:cNvSpPr/>
      </dsp:nvSpPr>
      <dsp:spPr>
        <a:xfrm rot="2892437">
          <a:off x="828770" y="2713154"/>
          <a:ext cx="1097060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1097060" y="202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1349874" y="2705967"/>
        <a:ext cx="54853" cy="54853"/>
      </dsp:txXfrm>
    </dsp:sp>
    <dsp:sp modelId="{A634B3A3-9651-48ED-B481-779B5E1FA549}">
      <dsp:nvSpPr>
        <dsp:cNvPr id="0" name=""/>
        <dsp:cNvSpPr/>
      </dsp:nvSpPr>
      <dsp:spPr>
        <a:xfrm>
          <a:off x="1742861" y="2795534"/>
          <a:ext cx="1827807" cy="69364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拉式</a:t>
          </a:r>
        </a:p>
      </dsp:txBody>
      <dsp:txXfrm>
        <a:off x="1763177" y="2815850"/>
        <a:ext cx="1787175" cy="653011"/>
      </dsp:txXfrm>
    </dsp:sp>
    <dsp:sp modelId="{F1310BF8-2508-4D99-8DEB-F4297A13239D}">
      <dsp:nvSpPr>
        <dsp:cNvPr id="0" name=""/>
        <dsp:cNvSpPr/>
      </dsp:nvSpPr>
      <dsp:spPr>
        <a:xfrm>
          <a:off x="3570668" y="3122117"/>
          <a:ext cx="731122" cy="40478"/>
        </a:xfrm>
        <a:custGeom>
          <a:avLst/>
          <a:gdLst/>
          <a:ahLst/>
          <a:cxnLst/>
          <a:rect l="0" t="0" r="0" b="0"/>
          <a:pathLst>
            <a:path>
              <a:moveTo>
                <a:pt x="0" y="20239"/>
              </a:moveTo>
              <a:lnTo>
                <a:pt x="731122" y="202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917952" y="3124078"/>
        <a:ext cx="36556" cy="36556"/>
      </dsp:txXfrm>
    </dsp:sp>
    <dsp:sp modelId="{1C4B0F94-F83E-49A4-AF56-582BB231F8A6}">
      <dsp:nvSpPr>
        <dsp:cNvPr id="0" name=""/>
        <dsp:cNvSpPr/>
      </dsp:nvSpPr>
      <dsp:spPr>
        <a:xfrm>
          <a:off x="4301791" y="2685404"/>
          <a:ext cx="3057007" cy="91390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在模擬時間為</a:t>
          </a:r>
          <a: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120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時，</a:t>
          </a:r>
          <a:endParaRPr lang="en-US" altLang="zh-TW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將會比推式</a:t>
          </a:r>
          <a:r>
            <a:rPr lang="zh-TW" altLang="en-US" sz="16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少一單位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的產出</a:t>
          </a:r>
        </a:p>
      </dsp:txBody>
      <dsp:txXfrm>
        <a:off x="4328558" y="2712171"/>
        <a:ext cx="3003473" cy="860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41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目標產量：</a:t>
            </a:r>
            <a:r>
              <a:rPr lang="en-US" altLang="zh-TW" dirty="0"/>
              <a:t>5</a:t>
            </a:r>
            <a:r>
              <a:rPr lang="zh-TW" altLang="en-US" dirty="0"/>
              <a:t>（推式生產時間內能生產的完成品數量）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553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在投料管控與否的情況下，瓶頸站位置會影響原物料需求、產線中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數量，不影響成品產出時間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而若比較有控管投料的推式以及拉式，一樣是原物料需求、產線中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數量的差異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主要是因為拉式系統</a:t>
            </a:r>
            <a:r>
              <a:rPr kumimoji="1" lang="zh-TW" altLang="en-US" dirty="0"/>
              <a:t>是希望可以在對的時間點給出對的數量，所以我們假設在</a:t>
            </a:r>
            <a:r>
              <a:rPr kumimoji="1" lang="en-US" altLang="zh-TW" dirty="0"/>
              <a:t>t=40</a:t>
            </a:r>
            <a:r>
              <a:rPr kumimoji="1" lang="zh-TW" altLang="en-US" dirty="0"/>
              <a:t>產出第五個成品，回推其他下料時間</a:t>
            </a:r>
            <a:r>
              <a:rPr kumimoji="1" lang="en-US" altLang="zh-TW" dirty="0"/>
              <a:t>(</a:t>
            </a:r>
            <a:r>
              <a:rPr kumimoji="1" lang="zh-TW" altLang="en-US" dirty="0"/>
              <a:t>即可避免產生不必要的堆積</a:t>
            </a:r>
            <a:r>
              <a:rPr kumimoji="1" lang="en-US" altLang="zh-TW" dirty="0"/>
              <a:t>)</a:t>
            </a:r>
            <a:endParaRPr kumimoji="0"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697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354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目標產量：</a:t>
            </a:r>
            <a:r>
              <a:rPr lang="en-US" altLang="zh-TW" dirty="0"/>
              <a:t>5</a:t>
            </a:r>
            <a:r>
              <a:rPr lang="zh-TW" altLang="en-US" dirty="0"/>
              <a:t>（推式生產時間內能生產的完成品數量）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15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443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367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990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-US" altLang="zh-TW" dirty="0"/>
              <a:t>t=12,18,24,30,36,42,48,54,60,66,72,78,84,90,96,102,108,114,120</a:t>
            </a:r>
            <a:r>
              <a:rPr kumimoji="1" lang="zh-TW" altLang="en-US" dirty="0"/>
              <a:t>會輸出完成品，完成品數為</a:t>
            </a:r>
            <a:r>
              <a:rPr kumimoji="1" lang="en-US" altLang="zh-TW" dirty="0"/>
              <a:t>19</a:t>
            </a:r>
            <a:r>
              <a:rPr kumimoji="1" lang="zh-TW" altLang="en-US" dirty="0"/>
              <a:t>，完成目標產量</a:t>
            </a:r>
            <a:r>
              <a:rPr kumimoji="1" lang="en-US" altLang="zh-TW" dirty="0"/>
              <a:t>19</a:t>
            </a:r>
            <a:r>
              <a:rPr kumimoji="1" lang="zh-TW" altLang="en-US" dirty="0"/>
              <a:t>的  </a:t>
            </a:r>
            <a:r>
              <a:rPr kumimoji="1" lang="en-US" altLang="zh-TW" dirty="0"/>
              <a:t>Lead Time</a:t>
            </a:r>
            <a:r>
              <a:rPr kumimoji="1" lang="zh-TW" altLang="en-US" dirty="0"/>
              <a:t>為</a:t>
            </a:r>
            <a:r>
              <a:rPr kumimoji="1" lang="en-US" altLang="zh-TW" dirty="0"/>
              <a:t>120</a:t>
            </a:r>
            <a:r>
              <a:rPr kumimoji="1" lang="zh-TW" altLang="en-US" dirty="0"/>
              <a:t>小時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-US" altLang="zh-TW" dirty="0"/>
              <a:t>120</a:t>
            </a:r>
            <a:r>
              <a:rPr kumimoji="1" lang="zh-TW" altLang="en-US" dirty="0"/>
              <a:t>小時內產線中的總</a:t>
            </a:r>
            <a:r>
              <a:rPr kumimoji="1" lang="en-US" altLang="zh-TW" dirty="0" err="1"/>
              <a:t>wip</a:t>
            </a:r>
            <a:r>
              <a:rPr kumimoji="1" lang="zh-TW" altLang="en-US" dirty="0"/>
              <a:t>數</a:t>
            </a:r>
            <a:r>
              <a:rPr kumimoji="1" lang="en-US" altLang="zh-TW" dirty="0"/>
              <a:t>&lt;=</a:t>
            </a:r>
            <a:r>
              <a:rPr kumimoji="1" lang="en-US" altLang="zh-TW" dirty="0" err="1"/>
              <a:t>wip</a:t>
            </a:r>
            <a:r>
              <a:rPr kumimoji="1" lang="en-US" altLang="zh-TW" dirty="0"/>
              <a:t> Limit(10) </a:t>
            </a:r>
            <a:r>
              <a:rPr kumimoji="1" lang="zh-TW" altLang="en-US" dirty="0"/>
              <a:t>，所以沒有異常的產生</a:t>
            </a:r>
            <a:endParaRPr kumimoji="1"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428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一樣我們會透過推式的目標來決定拉式的目標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5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705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630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-US" altLang="zh-TW" dirty="0"/>
              <a:t>t=16,22,28,34,40,46,52,58,64,70,76,82,88,94,100,106,112,118</a:t>
            </a:r>
            <a:r>
              <a:rPr kumimoji="1" lang="zh-TW" altLang="en-US" dirty="0"/>
              <a:t>會輸出完成品，完成品數為</a:t>
            </a:r>
            <a:r>
              <a:rPr kumimoji="1" lang="en-US" altLang="zh-TW" dirty="0"/>
              <a:t>18</a:t>
            </a:r>
            <a:r>
              <a:rPr kumimoji="1" lang="zh-TW" altLang="en-US" dirty="0"/>
              <a:t>，完成產量</a:t>
            </a:r>
            <a:r>
              <a:rPr kumimoji="1" lang="en-US" altLang="zh-TW" dirty="0"/>
              <a:t>18</a:t>
            </a:r>
            <a:r>
              <a:rPr kumimoji="1" lang="zh-TW" altLang="en-US" dirty="0"/>
              <a:t>的 時間為</a:t>
            </a:r>
            <a:r>
              <a:rPr kumimoji="1" lang="en-US" altLang="zh-TW" dirty="0"/>
              <a:t>118</a:t>
            </a:r>
            <a:r>
              <a:rPr kumimoji="1" lang="zh-TW" altLang="en-US" dirty="0"/>
              <a:t>小時，但無法在時間內</a:t>
            </a:r>
            <a:r>
              <a:rPr kumimoji="1" lang="en-US" altLang="zh-TW" dirty="0"/>
              <a:t>(120hr)</a:t>
            </a:r>
            <a:r>
              <a:rPr kumimoji="1" lang="zh-TW" altLang="en-US" dirty="0"/>
              <a:t>達到目標產量</a:t>
            </a:r>
            <a:r>
              <a:rPr kumimoji="1" lang="en-US" altLang="zh-TW" dirty="0"/>
              <a:t>19</a:t>
            </a:r>
            <a:r>
              <a:rPr kumimoji="1" lang="zh-TW" altLang="en-US" dirty="0"/>
              <a:t>，其完成目標產量</a:t>
            </a:r>
            <a:r>
              <a:rPr kumimoji="1" lang="en-US" altLang="zh-TW" dirty="0"/>
              <a:t>19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Lead Time</a:t>
            </a:r>
            <a:r>
              <a:rPr kumimoji="1" lang="zh-TW" altLang="en-US" dirty="0"/>
              <a:t>為</a:t>
            </a:r>
            <a:r>
              <a:rPr kumimoji="1" lang="en-US" altLang="zh-TW" dirty="0"/>
              <a:t>124</a:t>
            </a:r>
            <a:r>
              <a:rPr kumimoji="1" lang="zh-TW" altLang="en-US" dirty="0"/>
              <a:t>小時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-US" altLang="zh-TW" dirty="0"/>
              <a:t>120</a:t>
            </a:r>
            <a:r>
              <a:rPr kumimoji="1" lang="zh-TW" altLang="en-US" dirty="0"/>
              <a:t>小時內產線中的總</a:t>
            </a:r>
            <a:r>
              <a:rPr kumimoji="1" lang="en-US" altLang="zh-TW" dirty="0" err="1"/>
              <a:t>wip</a:t>
            </a:r>
            <a:r>
              <a:rPr kumimoji="1" lang="zh-TW" altLang="en-US" dirty="0"/>
              <a:t>數</a:t>
            </a:r>
            <a:r>
              <a:rPr kumimoji="1" lang="en-US" altLang="zh-TW" dirty="0"/>
              <a:t>&lt;=</a:t>
            </a:r>
            <a:r>
              <a:rPr kumimoji="1" lang="en-US" altLang="zh-TW" dirty="0" err="1"/>
              <a:t>wip</a:t>
            </a:r>
            <a:r>
              <a:rPr kumimoji="1" lang="en-US" altLang="zh-TW" dirty="0"/>
              <a:t> Limit(10) </a:t>
            </a:r>
            <a:r>
              <a:rPr kumimoji="1" lang="zh-TW" altLang="en-US" dirty="0"/>
              <a:t>，所以沒有異常的產生</a:t>
            </a:r>
            <a:endParaRPr kumimoji="1"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406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313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59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目標產量：</a:t>
            </a:r>
            <a:r>
              <a:rPr lang="en-US" altLang="zh-TW" dirty="0"/>
              <a:t>5</a:t>
            </a:r>
            <a:r>
              <a:rPr lang="zh-TW" altLang="en-US" dirty="0"/>
              <a:t>（推式生產時間內能生產的完成品數量）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090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0548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808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目標產量：</a:t>
            </a:r>
            <a:r>
              <a:rPr lang="en-US" altLang="zh-TW" dirty="0"/>
              <a:t>5</a:t>
            </a:r>
            <a:r>
              <a:rPr lang="zh-TW" altLang="en-US" dirty="0"/>
              <a:t>（推式生產時間內能生產的完成品數量）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649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701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67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456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48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目標產量：</a:t>
            </a:r>
            <a:r>
              <a:rPr lang="en-US" altLang="zh-TW" dirty="0"/>
              <a:t>5</a:t>
            </a:r>
            <a:r>
              <a:rPr lang="zh-TW" altLang="en-US" dirty="0"/>
              <a:t>（推式生產時間內能生產的完成品數量）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74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目標產量：</a:t>
            </a:r>
            <a:r>
              <a:rPr lang="en-US" altLang="zh-TW" dirty="0"/>
              <a:t>5</a:t>
            </a:r>
            <a:r>
              <a:rPr lang="zh-TW" altLang="en-US" dirty="0"/>
              <a:t>（推式生產時間內能生產的完成品數量）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285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目標產量：</a:t>
            </a:r>
            <a:r>
              <a:rPr lang="en-US" altLang="zh-TW" dirty="0"/>
              <a:t>5</a:t>
            </a:r>
            <a:r>
              <a:rPr lang="zh-TW" altLang="en-US" dirty="0"/>
              <a:t>（推式生產時間內能生產的完成品數量）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321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fa94098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fa94098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目標產量：</a:t>
            </a:r>
            <a:r>
              <a:rPr lang="en-US" altLang="zh-TW" dirty="0"/>
              <a:t>5</a:t>
            </a:r>
            <a:r>
              <a:rPr lang="zh-TW" altLang="en-US" dirty="0"/>
              <a:t>（推式生產時間內能生產的完成品數量）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-US" altLang="zh-TW" dirty="0"/>
              <a:t>t=12,18,24,30,36</a:t>
            </a:r>
            <a:r>
              <a:rPr kumimoji="1" lang="zh-TW" altLang="en-US" dirty="0"/>
              <a:t>會輸出完成品，完成品數為</a:t>
            </a:r>
            <a:r>
              <a:rPr kumimoji="1" lang="en-US" altLang="zh-TW" dirty="0"/>
              <a:t>5</a:t>
            </a:r>
            <a:r>
              <a:rPr kumimoji="1" lang="zh-TW" altLang="en-US" dirty="0"/>
              <a:t>，完成目標產量</a:t>
            </a:r>
            <a:r>
              <a:rPr kumimoji="1" lang="en-US" altLang="zh-TW" dirty="0"/>
              <a:t>5</a:t>
            </a:r>
            <a:r>
              <a:rPr kumimoji="1" lang="zh-TW" altLang="en-US" dirty="0"/>
              <a:t>的  </a:t>
            </a:r>
            <a:r>
              <a:rPr kumimoji="1" lang="en-US" altLang="zh-TW" dirty="0"/>
              <a:t>Lead Time</a:t>
            </a:r>
            <a:r>
              <a:rPr kumimoji="1" lang="zh-TW" altLang="en-US" dirty="0"/>
              <a:t>為</a:t>
            </a:r>
            <a:r>
              <a:rPr kumimoji="1" lang="en-US" altLang="zh-TW" dirty="0"/>
              <a:t>36</a:t>
            </a:r>
            <a:r>
              <a:rPr kumimoji="1" lang="zh-TW" altLang="en-US" dirty="0"/>
              <a:t>小時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-US" altLang="zh-TW" dirty="0"/>
              <a:t>t&gt;=26</a:t>
            </a:r>
            <a:r>
              <a:rPr kumimoji="1" lang="zh-TW" altLang="en-US" dirty="0"/>
              <a:t>時，因產線中的總</a:t>
            </a:r>
            <a:r>
              <a:rPr kumimoji="1" lang="en-US" altLang="zh-TW" dirty="0" err="1"/>
              <a:t>wip</a:t>
            </a:r>
            <a:r>
              <a:rPr kumimoji="1" lang="zh-TW" altLang="en-US" dirty="0"/>
              <a:t>數</a:t>
            </a:r>
            <a:r>
              <a:rPr kumimoji="1" lang="en-US" altLang="zh-TW" dirty="0"/>
              <a:t>&gt;</a:t>
            </a:r>
            <a:r>
              <a:rPr kumimoji="1" lang="en-US" altLang="zh-TW" dirty="0" err="1"/>
              <a:t>wip</a:t>
            </a:r>
            <a:r>
              <a:rPr kumimoji="1" lang="en-US" altLang="zh-TW" dirty="0"/>
              <a:t> Limit(10) </a:t>
            </a:r>
            <a:r>
              <a:rPr kumimoji="1" lang="zh-TW" altLang="en-US" dirty="0"/>
              <a:t>，所以有異常的產生</a:t>
            </a:r>
            <a:endParaRPr kumimoji="1"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14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目標產量：</a:t>
            </a:r>
            <a:r>
              <a:rPr lang="en-US" altLang="zh-TW" dirty="0"/>
              <a:t>5</a:t>
            </a:r>
            <a:r>
              <a:rPr lang="zh-TW" altLang="en-US" dirty="0"/>
              <a:t>（推式生產時間內能生產的完成品數量）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69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1100" dirty="0"/>
              <a:t>我們在有異常時，也就是產線中的總</a:t>
            </a:r>
            <a:r>
              <a:rPr kumimoji="1" lang="en-US" altLang="zh-TW" sz="1100" dirty="0" err="1"/>
              <a:t>wip</a:t>
            </a:r>
            <a:r>
              <a:rPr kumimoji="1" lang="zh-TW" altLang="en-US" sz="1100" dirty="0"/>
              <a:t>數</a:t>
            </a:r>
            <a:r>
              <a:rPr kumimoji="1" lang="en-US" altLang="zh-TW" sz="1100" dirty="0"/>
              <a:t>&gt;</a:t>
            </a:r>
            <a:r>
              <a:rPr kumimoji="1" lang="en-US" altLang="zh-TW" sz="1100" dirty="0" err="1"/>
              <a:t>wip</a:t>
            </a:r>
            <a:r>
              <a:rPr kumimoji="1" lang="en-US" altLang="zh-TW" sz="1100" dirty="0"/>
              <a:t> Limit</a:t>
            </a:r>
            <a:r>
              <a:rPr kumimoji="1" lang="zh-TW" altLang="en-US" sz="1100" dirty="0"/>
              <a:t>時，就不再繼續投料，直到產線中的總</a:t>
            </a:r>
            <a:r>
              <a:rPr kumimoji="1" lang="en-US" altLang="zh-TW" sz="1100" dirty="0" err="1"/>
              <a:t>wip</a:t>
            </a:r>
            <a:r>
              <a:rPr kumimoji="1" lang="zh-TW" altLang="en-US" sz="1100" dirty="0"/>
              <a:t>數</a:t>
            </a:r>
            <a:r>
              <a:rPr kumimoji="1" lang="en-US" altLang="zh-TW" sz="1100" dirty="0"/>
              <a:t>&lt;</a:t>
            </a:r>
            <a:r>
              <a:rPr kumimoji="1" lang="zh-TW" altLang="en-US" sz="1100" dirty="0"/>
              <a:t> </a:t>
            </a:r>
            <a:r>
              <a:rPr kumimoji="1" lang="en-US" altLang="zh-TW" sz="1100" dirty="0" err="1"/>
              <a:t>wip</a:t>
            </a:r>
            <a:r>
              <a:rPr kumimoji="1" lang="en-US" altLang="zh-TW" sz="1100" dirty="0"/>
              <a:t> Limit</a:t>
            </a:r>
            <a:r>
              <a:rPr kumimoji="1" lang="zh-TW" altLang="en-US" sz="1100" dirty="0"/>
              <a:t>時，才繼續投料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-US" altLang="zh-TW" dirty="0"/>
              <a:t>t=12,18,24,30,36</a:t>
            </a:r>
            <a:r>
              <a:rPr kumimoji="1" lang="zh-TW" altLang="en-US" dirty="0"/>
              <a:t>會輸出完成品，完成品數為</a:t>
            </a:r>
            <a:r>
              <a:rPr kumimoji="1" lang="en-US" altLang="zh-TW" dirty="0"/>
              <a:t>5</a:t>
            </a:r>
            <a:r>
              <a:rPr kumimoji="1" lang="zh-TW" altLang="en-US" dirty="0"/>
              <a:t>，完成目標產量</a:t>
            </a:r>
            <a:r>
              <a:rPr kumimoji="1" lang="en-US" altLang="zh-TW" dirty="0"/>
              <a:t>5</a:t>
            </a:r>
            <a:r>
              <a:rPr kumimoji="1" lang="zh-TW" altLang="en-US" dirty="0"/>
              <a:t>的  </a:t>
            </a:r>
            <a:r>
              <a:rPr kumimoji="1" lang="en-US" altLang="zh-TW" dirty="0"/>
              <a:t>Lead Time</a:t>
            </a:r>
            <a:r>
              <a:rPr kumimoji="1" lang="zh-TW" altLang="en-US" dirty="0"/>
              <a:t>為</a:t>
            </a:r>
            <a:r>
              <a:rPr kumimoji="1" lang="en-US" altLang="zh-TW" dirty="0"/>
              <a:t>36</a:t>
            </a:r>
            <a:r>
              <a:rPr kumimoji="1" lang="zh-TW" altLang="en-US" dirty="0"/>
              <a:t>小時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相較修正前，修正後無異常的產生，且產線中的</a:t>
            </a:r>
            <a:r>
              <a:rPr kumimoji="1" lang="en-US" altLang="zh-TW" dirty="0" err="1"/>
              <a:t>wip</a:t>
            </a:r>
            <a:r>
              <a:rPr kumimoji="1" lang="zh-TW" altLang="en-US" dirty="0"/>
              <a:t>總數也下降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88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fa94098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9fa94098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1100" dirty="0"/>
              <a:t>我們在有異常時，也就是產線中的總</a:t>
            </a:r>
            <a:r>
              <a:rPr kumimoji="1" lang="en-US" altLang="zh-TW" sz="1100" dirty="0" err="1"/>
              <a:t>wip</a:t>
            </a:r>
            <a:r>
              <a:rPr kumimoji="1" lang="zh-TW" altLang="en-US" sz="1100" dirty="0"/>
              <a:t>數</a:t>
            </a:r>
            <a:r>
              <a:rPr kumimoji="1" lang="en-US" altLang="zh-TW" sz="1100" dirty="0"/>
              <a:t>&gt;</a:t>
            </a:r>
            <a:r>
              <a:rPr kumimoji="1" lang="en-US" altLang="zh-TW" sz="1100" dirty="0" err="1"/>
              <a:t>wip</a:t>
            </a:r>
            <a:r>
              <a:rPr kumimoji="1" lang="en-US" altLang="zh-TW" sz="1100" dirty="0"/>
              <a:t> Limit</a:t>
            </a:r>
            <a:r>
              <a:rPr kumimoji="1" lang="zh-TW" altLang="en-US" sz="1100" dirty="0"/>
              <a:t>時，就不再繼續投料，直到產線中的總</a:t>
            </a:r>
            <a:r>
              <a:rPr kumimoji="1" lang="en-US" altLang="zh-TW" sz="1100" dirty="0" err="1"/>
              <a:t>wip</a:t>
            </a:r>
            <a:r>
              <a:rPr kumimoji="1" lang="zh-TW" altLang="en-US" sz="1100" dirty="0"/>
              <a:t>數</a:t>
            </a:r>
            <a:r>
              <a:rPr kumimoji="1" lang="en-US" altLang="zh-TW" sz="1100" dirty="0"/>
              <a:t>&lt;</a:t>
            </a:r>
            <a:r>
              <a:rPr kumimoji="1" lang="zh-TW" altLang="en-US" sz="1100" dirty="0"/>
              <a:t> </a:t>
            </a:r>
            <a:r>
              <a:rPr kumimoji="1" lang="en-US" altLang="zh-TW" sz="1100" dirty="0" err="1"/>
              <a:t>wip</a:t>
            </a:r>
            <a:r>
              <a:rPr kumimoji="1" lang="en-US" altLang="zh-TW" sz="1100" dirty="0"/>
              <a:t> Limit</a:t>
            </a:r>
            <a:r>
              <a:rPr kumimoji="1" lang="zh-TW" altLang="en-US" sz="1100" dirty="0"/>
              <a:t>時，才繼續投料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在</a:t>
            </a:r>
            <a:r>
              <a:rPr kumimoji="1" lang="en-US" altLang="zh-TW" dirty="0"/>
              <a:t>t=16,22,28,34,40</a:t>
            </a:r>
            <a:r>
              <a:rPr kumimoji="1" lang="zh-TW" altLang="en-US" dirty="0"/>
              <a:t>會輸出完成品，完成品數為</a:t>
            </a:r>
            <a:r>
              <a:rPr kumimoji="1" lang="en-US" altLang="zh-TW" dirty="0"/>
              <a:t>5</a:t>
            </a:r>
            <a:r>
              <a:rPr kumimoji="1" lang="zh-TW" altLang="en-US" dirty="0"/>
              <a:t>，完成目標產量</a:t>
            </a:r>
            <a:r>
              <a:rPr kumimoji="1" lang="en-US" altLang="zh-TW" dirty="0"/>
              <a:t>5</a:t>
            </a:r>
            <a:r>
              <a:rPr kumimoji="1" lang="zh-TW" altLang="en-US" dirty="0"/>
              <a:t>的  </a:t>
            </a:r>
            <a:r>
              <a:rPr kumimoji="1" lang="en-US" altLang="zh-TW" dirty="0"/>
              <a:t>Lead Time</a:t>
            </a:r>
            <a:r>
              <a:rPr kumimoji="1" lang="zh-TW" altLang="en-US" dirty="0"/>
              <a:t>為</a:t>
            </a:r>
            <a:r>
              <a:rPr kumimoji="1" lang="en-US" altLang="zh-TW" dirty="0"/>
              <a:t>40</a:t>
            </a:r>
            <a:r>
              <a:rPr kumimoji="1" lang="zh-TW" altLang="en-US" dirty="0"/>
              <a:t>小時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相較修正前，修正後無異常的產生，且產線中的</a:t>
            </a:r>
            <a:r>
              <a:rPr kumimoji="1" lang="en-US" altLang="zh-TW" dirty="0" err="1"/>
              <a:t>wip</a:t>
            </a:r>
            <a:r>
              <a:rPr kumimoji="1" lang="zh-TW" altLang="en-US" dirty="0"/>
              <a:t>總數也下降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TW" altLang="en-US" dirty="0"/>
              <a:t>這裡的時間是用推式的設定</a:t>
            </a:r>
            <a:r>
              <a:rPr kumimoji="1" lang="en-US" altLang="zh-TW" dirty="0"/>
              <a:t>(</a:t>
            </a:r>
            <a:r>
              <a:rPr kumimoji="1" lang="zh-TW" altLang="en-US" dirty="0"/>
              <a:t>共產出五個</a:t>
            </a:r>
            <a:r>
              <a:rPr kumimoji="1" lang="en-US" altLang="zh-TW" dirty="0"/>
              <a:t>)</a:t>
            </a:r>
            <a:r>
              <a:rPr kumimoji="1" lang="zh-TW" altLang="en-US" dirty="0"/>
              <a:t> 但因為拉式系統是希望可以在對的時間點給出對的數量，所以我們假設在</a:t>
            </a:r>
            <a:r>
              <a:rPr kumimoji="1" lang="en-US" altLang="zh-TW" dirty="0"/>
              <a:t>t=40</a:t>
            </a:r>
            <a:r>
              <a:rPr kumimoji="1" lang="zh-TW" altLang="en-US" dirty="0"/>
              <a:t>產出第五個成品，其他回推下料時間</a:t>
            </a:r>
            <a:r>
              <a:rPr kumimoji="1" lang="en-US" altLang="zh-TW" dirty="0"/>
              <a:t>(</a:t>
            </a:r>
            <a:r>
              <a:rPr kumimoji="1" lang="zh-TW" altLang="en-US" dirty="0"/>
              <a:t>可產生如上表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25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 hasCustomPrompt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fld id="{41BEE7D4-41D5-4AF6-8968-4CCE5F55CF09}" type="slidenum">
              <a:rPr lang="en-US" altLang="zh-TW" smtClean="0"/>
              <a:t>‹#›</a:t>
            </a:fld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46C1FD-B267-4227-9382-CCA845C7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D0FAA59A-535E-4303-8BB8-B8964EA4BB29}"/>
              </a:ext>
            </a:extLst>
          </p:cNvPr>
          <p:cNvSpPr txBox="1">
            <a:spLocks/>
          </p:cNvSpPr>
          <p:nvPr userDrawn="1"/>
        </p:nvSpPr>
        <p:spPr>
          <a:xfrm>
            <a:off x="2260710" y="46984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1BEE7D4-41D5-4AF6-8968-4CCE5F55CF09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D7BA82F3-B923-4619-9314-9C2102716142}"/>
              </a:ext>
            </a:extLst>
          </p:cNvPr>
          <p:cNvSpPr txBox="1">
            <a:spLocks/>
          </p:cNvSpPr>
          <p:nvPr userDrawn="1"/>
        </p:nvSpPr>
        <p:spPr>
          <a:xfrm>
            <a:off x="2260710" y="46984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1BEE7D4-41D5-4AF6-8968-4CCE5F55CF09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6D179DF5-555F-4C2F-9679-70C1D64D0C34}"/>
              </a:ext>
            </a:extLst>
          </p:cNvPr>
          <p:cNvSpPr txBox="1">
            <a:spLocks/>
          </p:cNvSpPr>
          <p:nvPr userDrawn="1"/>
        </p:nvSpPr>
        <p:spPr>
          <a:xfrm>
            <a:off x="2260710" y="46984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1BEE7D4-41D5-4AF6-8968-4CCE5F55CF09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2">
            <a:extLst>
              <a:ext uri="{FF2B5EF4-FFF2-40B4-BE49-F238E27FC236}">
                <a16:creationId xmlns:a16="http://schemas.microsoft.com/office/drawing/2014/main" id="{CA112058-4A02-499B-B52A-2C802B5EF155}"/>
              </a:ext>
            </a:extLst>
          </p:cNvPr>
          <p:cNvSpPr txBox="1">
            <a:spLocks/>
          </p:cNvSpPr>
          <p:nvPr userDrawn="1"/>
        </p:nvSpPr>
        <p:spPr>
          <a:xfrm>
            <a:off x="2260710" y="46984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1BEE7D4-41D5-4AF6-8968-4CCE5F55CF09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 userDrawn="1"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;p2">
            <a:extLst>
              <a:ext uri="{FF2B5EF4-FFF2-40B4-BE49-F238E27FC236}">
                <a16:creationId xmlns:a16="http://schemas.microsoft.com/office/drawing/2014/main" id="{2434FAB6-4D85-4523-AF36-0A8DD4661DC1}"/>
              </a:ext>
            </a:extLst>
          </p:cNvPr>
          <p:cNvSpPr txBox="1">
            <a:spLocks/>
          </p:cNvSpPr>
          <p:nvPr userDrawn="1"/>
        </p:nvSpPr>
        <p:spPr>
          <a:xfrm>
            <a:off x="2260710" y="46984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1BEE7D4-41D5-4AF6-8968-4CCE5F55CF09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id="{AC3BF63C-11EA-4CE0-A2A5-36976D78543F}"/>
              </a:ext>
            </a:extLst>
          </p:cNvPr>
          <p:cNvSpPr txBox="1">
            <a:spLocks/>
          </p:cNvSpPr>
          <p:nvPr userDrawn="1"/>
        </p:nvSpPr>
        <p:spPr>
          <a:xfrm>
            <a:off x="2260710" y="46984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1BEE7D4-41D5-4AF6-8968-4CCE5F55CF09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4C7DB-F97F-D04F-A2E7-81A92263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B697DD-1EF1-E04B-886F-8E292087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608A2A-CFE5-E54A-9E79-76EB7C15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1A83-E7D0-9546-9D7F-082B2FA64BB5}" type="datetimeFigureOut">
              <a:rPr kumimoji="1" lang="zh-TW" altLang="en-US" smtClean="0"/>
              <a:t>2021/12/27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0D51EA-187D-6347-A7D9-664823255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FF5ADB-CD60-3E4E-BD3A-96DFD4E7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4E7DC-36F2-2046-B16E-989AA6CBFF6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690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id="{3DDD9BA7-17D9-4B15-9D9F-8F5A5085F469}"/>
              </a:ext>
            </a:extLst>
          </p:cNvPr>
          <p:cNvSpPr txBox="1">
            <a:spLocks/>
          </p:cNvSpPr>
          <p:nvPr userDrawn="1"/>
        </p:nvSpPr>
        <p:spPr>
          <a:xfrm>
            <a:off x="2260710" y="46984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1BEE7D4-41D5-4AF6-8968-4CCE5F55CF09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0" r:id="rId5"/>
    <p:sldLayoutId id="2147483669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13.sv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7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13.sv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svg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microsoft.com/office/2007/relationships/hdphoto" Target="../media/hdphoto2.wdp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2.svg"/><Relationship Id="rId10" Type="http://schemas.openxmlformats.org/officeDocument/2006/relationships/image" Target="../media/image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svg"/><Relationship Id="rId1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3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.svg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.svg"/><Relationship Id="rId1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558609" y="1108630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拉式生產系統模擬 </a:t>
            </a:r>
            <a:endParaRPr sz="5400" dirty="0">
              <a:solidFill>
                <a:srgbClr val="4A8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FC269-CFFB-41E9-8810-CD63D6549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450275"/>
            <a:ext cx="4245286" cy="104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365" indent="-192365" algn="just" eaLnBrk="1" hangingPunct="1">
              <a:defRPr/>
            </a:pPr>
            <a:r>
              <a:rPr lang="en-US" altLang="zh-TW" sz="1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Advisor    </a:t>
            </a:r>
            <a:r>
              <a:rPr lang="zh-TW" altLang="en-US" sz="1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：楊大和 教授</a:t>
            </a:r>
          </a:p>
          <a:p>
            <a:pPr marL="192365" indent="-192365" algn="just" eaLnBrk="1" hangingPunct="1">
              <a:defRPr/>
            </a:pPr>
            <a:r>
              <a:rPr lang="en-US" altLang="zh-TW" sz="1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Member  </a:t>
            </a:r>
            <a:r>
              <a:rPr lang="zh-TW" altLang="en-US" sz="1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：楊舒惠、 方稚榕、方鈺學</a:t>
            </a:r>
            <a:endParaRPr lang="en-US" altLang="zh-TW" sz="1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92365" indent="-192365" algn="just" eaLnBrk="1" hangingPunct="1">
              <a:defRPr/>
            </a:pPr>
            <a:r>
              <a:rPr lang="en-US" altLang="zh-TW" sz="1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      </a:t>
            </a:r>
            <a:r>
              <a:rPr lang="zh-TW" altLang="en-US" sz="1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沈柏丞、趙俊宗</a:t>
            </a:r>
            <a:endParaRPr lang="en-US" altLang="zh-TW" sz="1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92365" indent="-192365" algn="just" eaLnBrk="1" hangingPunct="1">
              <a:defRPr/>
            </a:pPr>
            <a:r>
              <a:rPr lang="en-US" altLang="zh-TW" sz="1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         </a:t>
            </a:r>
            <a:r>
              <a:rPr lang="zh-TW" altLang="en-US" sz="1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8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日期版面配置區 7">
            <a:extLst>
              <a:ext uri="{FF2B5EF4-FFF2-40B4-BE49-F238E27FC236}">
                <a16:creationId xmlns:a16="http://schemas.microsoft.com/office/drawing/2014/main" id="{031F27FB-6697-4F57-A7D7-0EE2A79C4092}"/>
              </a:ext>
            </a:extLst>
          </p:cNvPr>
          <p:cNvSpPr txBox="1">
            <a:spLocks/>
          </p:cNvSpPr>
          <p:nvPr/>
        </p:nvSpPr>
        <p:spPr>
          <a:xfrm>
            <a:off x="5794532" y="4416194"/>
            <a:ext cx="32474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1246C6-9F4E-4E12-B719-A81CA06958B7}" type="datetime4">
              <a:rPr lang="en-US" altLang="zh-TW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pPr/>
              <a:t>December 27, 2021</a:t>
            </a:fld>
            <a:endParaRPr lang="en-US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Simluation</a:t>
            </a:r>
            <a:endParaRPr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瓶頸站點更換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01-2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900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 idx="7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改變瓶頸站的位置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5665455" y="1216614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5698179" y="1598216"/>
            <a:ext cx="2709651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每個站點都會當一次瓶頸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1806650" y="1216614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目標產量</a:t>
            </a:r>
            <a:r>
              <a:rPr lang="e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1857177" y="1598216"/>
            <a:ext cx="3187516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小時需產出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形 6" descr="沙漏 (滿) 以實心填滿">
            <a:extLst>
              <a:ext uri="{FF2B5EF4-FFF2-40B4-BE49-F238E27FC236}">
                <a16:creationId xmlns:a16="http://schemas.microsoft.com/office/drawing/2014/main" id="{AB59BBB1-34BD-45C2-B640-EF0B45D31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0180" y="1360554"/>
            <a:ext cx="828000" cy="828000"/>
          </a:xfrm>
          <a:prstGeom prst="rect">
            <a:avLst/>
          </a:prstGeom>
        </p:spPr>
      </p:pic>
      <p:pic>
        <p:nvPicPr>
          <p:cNvPr id="9" name="圖形 8" descr="靶心 以實心填滿">
            <a:extLst>
              <a:ext uri="{FF2B5EF4-FFF2-40B4-BE49-F238E27FC236}">
                <a16:creationId xmlns:a16="http://schemas.microsoft.com/office/drawing/2014/main" id="{BBFBF281-862C-43A8-B9FA-332A173A5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168" y="1360554"/>
            <a:ext cx="828000" cy="828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356BE73-EAB9-4055-9E0B-624CCC692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6889" l="889" r="98667">
                        <a14:foregroundMark x1="23556" y1="24889" x2="48444" y2="66222"/>
                        <a14:foregroundMark x1="48444" y1="66222" x2="77778" y2="61778"/>
                        <a14:foregroundMark x1="77778" y1="61778" x2="27111" y2="55556"/>
                        <a14:foregroundMark x1="27111" y1="55556" x2="23111" y2="20889"/>
                        <a14:foregroundMark x1="23111" y1="20889" x2="30667" y2="13333"/>
                        <a14:foregroundMark x1="62222" y1="8444" x2="62222" y2="8444"/>
                        <a14:foregroundMark x1="73333" y1="12000" x2="72444" y2="53333"/>
                        <a14:foregroundMark x1="72444" y1="53333" x2="39556" y2="69778"/>
                        <a14:foregroundMark x1="39556" y1="69778" x2="12889" y2="55111"/>
                        <a14:foregroundMark x1="12889" y1="55111" x2="5333" y2="40444"/>
                        <a14:foregroundMark x1="2222" y1="40000" x2="2222" y2="40000"/>
                        <a14:foregroundMark x1="5333" y1="33778" x2="36444" y2="8444"/>
                        <a14:foregroundMark x1="36444" y1="8444" x2="62222" y2="20444"/>
                        <a14:foregroundMark x1="62222" y1="20444" x2="81778" y2="50667"/>
                        <a14:foregroundMark x1="81778" y1="50667" x2="95556" y2="55556"/>
                        <a14:foregroundMark x1="95111" y1="32889" x2="95111" y2="32889"/>
                        <a14:foregroundMark x1="95556" y1="32889" x2="69778" y2="12444"/>
                        <a14:foregroundMark x1="69778" y1="12444" x2="48000" y2="6222"/>
                        <a14:foregroundMark x1="47111" y1="1778" x2="47111" y2="1778"/>
                        <a14:foregroundMark x1="62222" y1="3111" x2="81778" y2="16889"/>
                        <a14:foregroundMark x1="81778" y1="16889" x2="97333" y2="47556"/>
                        <a14:foregroundMark x1="97333" y1="47556" x2="83556" y2="75556"/>
                        <a14:foregroundMark x1="83556" y1="75556" x2="63556" y2="93333"/>
                        <a14:foregroundMark x1="63556" y1="93333" x2="30667" y2="91556"/>
                        <a14:foregroundMark x1="30667" y1="91556" x2="25778" y2="85333"/>
                        <a14:foregroundMark x1="47111" y1="94667" x2="47111" y2="94667"/>
                        <a14:foregroundMark x1="4000" y1="60000" x2="3556" y2="35111"/>
                        <a14:foregroundMark x1="3556" y1="35111" x2="30222" y2="11556"/>
                        <a14:foregroundMark x1="30222" y1="11556" x2="48889" y2="5333"/>
                        <a14:foregroundMark x1="40000" y1="3111" x2="18222" y2="13778"/>
                        <a14:foregroundMark x1="18222" y1="13778" x2="4889" y2="38667"/>
                        <a14:foregroundMark x1="4889" y1="38667" x2="3111" y2="59111"/>
                        <a14:foregroundMark x1="2222" y1="52444" x2="2222" y2="52444"/>
                        <a14:foregroundMark x1="1333" y1="46222" x2="1333" y2="46222"/>
                        <a14:foregroundMark x1="1333" y1="49333" x2="1333" y2="49333"/>
                        <a14:foregroundMark x1="26667" y1="8000" x2="26667" y2="8000"/>
                        <a14:foregroundMark x1="61333" y1="5333" x2="83111" y2="18222"/>
                        <a14:foregroundMark x1="83111" y1="18222" x2="86667" y2="23111"/>
                        <a14:foregroundMark x1="84889" y1="18667" x2="84889" y2="18667"/>
                        <a14:foregroundMark x1="83111" y1="16000" x2="83111" y2="16000"/>
                        <a14:foregroundMark x1="83556" y1="15556" x2="83556" y2="15556"/>
                        <a14:foregroundMark x1="97333" y1="46222" x2="97333" y2="46222"/>
                        <a14:foregroundMark x1="97333" y1="52444" x2="97333" y2="52444"/>
                        <a14:foregroundMark x1="98222" y1="54222" x2="98222" y2="54222"/>
                        <a14:foregroundMark x1="98667" y1="48444" x2="98222" y2="55111"/>
                        <a14:foregroundMark x1="50667" y1="96000" x2="50667" y2="96000"/>
                        <a14:foregroundMark x1="50667" y1="96889" x2="50667" y2="9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9897" y="1675708"/>
            <a:ext cx="281314" cy="2813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720670" y="2751419"/>
            <a:ext cx="3549114" cy="446578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720670" y="3681314"/>
            <a:ext cx="3549114" cy="446578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897464" y="2751419"/>
            <a:ext cx="3549114" cy="44657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897464" y="3681314"/>
            <a:ext cx="3549114" cy="4465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97423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T=6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720311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743200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773837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97423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1720311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T=6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743200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773837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850968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873856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6896745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T=6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927382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4866468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889356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6912245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942882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T=6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72698" y="3355383"/>
            <a:ext cx="8221851" cy="0"/>
          </a:xfrm>
          <a:prstGeom prst="line">
            <a:avLst/>
          </a:prstGeom>
          <a:ln w="19050">
            <a:solidFill>
              <a:srgbClr val="4A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548753" y="2378990"/>
            <a:ext cx="0" cy="1968285"/>
          </a:xfrm>
          <a:prstGeom prst="line">
            <a:avLst/>
          </a:prstGeom>
          <a:ln w="19050">
            <a:solidFill>
              <a:srgbClr val="4A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48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85916"/>
              </p:ext>
            </p:extLst>
          </p:nvPr>
        </p:nvGraphicFramePr>
        <p:xfrm>
          <a:off x="311150" y="1150938"/>
          <a:ext cx="8520112" cy="16637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881404">
                  <a:extLst>
                    <a:ext uri="{9D8B030D-6E8A-4147-A177-3AD203B41FA5}">
                      <a16:colId xmlns:a16="http://schemas.microsoft.com/office/drawing/2014/main" val="3046044082"/>
                    </a:ext>
                  </a:extLst>
                </a:gridCol>
                <a:gridCol w="1659677">
                  <a:extLst>
                    <a:ext uri="{9D8B030D-6E8A-4147-A177-3AD203B41FA5}">
                      <a16:colId xmlns:a16="http://schemas.microsoft.com/office/drawing/2014/main" val="1912118450"/>
                    </a:ext>
                  </a:extLst>
                </a:gridCol>
                <a:gridCol w="1659677">
                  <a:extLst>
                    <a:ext uri="{9D8B030D-6E8A-4147-A177-3AD203B41FA5}">
                      <a16:colId xmlns:a16="http://schemas.microsoft.com/office/drawing/2014/main" val="1260264279"/>
                    </a:ext>
                  </a:extLst>
                </a:gridCol>
                <a:gridCol w="1659677">
                  <a:extLst>
                    <a:ext uri="{9D8B030D-6E8A-4147-A177-3AD203B41FA5}">
                      <a16:colId xmlns:a16="http://schemas.microsoft.com/office/drawing/2014/main" val="3334617070"/>
                    </a:ext>
                  </a:extLst>
                </a:gridCol>
                <a:gridCol w="1659677">
                  <a:extLst>
                    <a:ext uri="{9D8B030D-6E8A-4147-A177-3AD203B41FA5}">
                      <a16:colId xmlns:a16="http://schemas.microsoft.com/office/drawing/2014/main" val="3957071085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推式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投料未控管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管控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6,2,2,2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2,6,2,2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2,2,6,2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2,2,2,6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336907951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原物料需求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(40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7913" marR="67913" marT="33957" marB="339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7/7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38/</a:t>
                      </a:r>
                      <a:r>
                        <a:rPr lang="en-US" altLang="zh-TW" sz="14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zh-TW" altLang="en-US" sz="1400" dirty="0">
                        <a:solidFill>
                          <a:srgbClr val="00B0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21/</a:t>
                      </a:r>
                      <a:r>
                        <a:rPr lang="en-US" altLang="zh-TW" sz="14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zh-TW" altLang="en-US" sz="1400" dirty="0">
                        <a:solidFill>
                          <a:srgbClr val="00B0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21/</a:t>
                      </a:r>
                      <a:r>
                        <a:rPr lang="en-US" altLang="zh-TW" sz="14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zh-TW" altLang="en-US" sz="1400" dirty="0">
                        <a:solidFill>
                          <a:srgbClr val="00B0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132632857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小時中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WIP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最大值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2/2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16/</a:t>
                      </a:r>
                      <a:r>
                        <a:rPr lang="en-US" altLang="zh-TW" sz="14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sz="1400" dirty="0">
                        <a:solidFill>
                          <a:srgbClr val="00B0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16/</a:t>
                      </a:r>
                      <a:r>
                        <a:rPr lang="en-US" altLang="zh-TW" sz="14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sz="1400" dirty="0">
                        <a:solidFill>
                          <a:srgbClr val="00B0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16/</a:t>
                      </a:r>
                      <a:r>
                        <a:rPr lang="en-US" altLang="zh-TW" sz="14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sz="1400" dirty="0">
                        <a:solidFill>
                          <a:srgbClr val="00B0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394695689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Lead time</a:t>
                      </a:r>
                    </a:p>
                  </a:txBody>
                  <a:tcPr marL="67913" marR="67913" marT="33957" marB="339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373180607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成品產出時間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>
                          <a:solidFill>
                            <a:schemeClr val="bg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12,18,24,30,36</a:t>
                      </a:r>
                    </a:p>
                  </a:txBody>
                  <a:tcPr marL="67913" marR="67913" marT="33957" marB="3395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12,18,24,30,36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1"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12,18,24,30,36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12,18,24,30,36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357333212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45124"/>
              </p:ext>
            </p:extLst>
          </p:nvPr>
        </p:nvGraphicFramePr>
        <p:xfrm>
          <a:off x="311150" y="2903538"/>
          <a:ext cx="8520112" cy="166370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881404">
                  <a:extLst>
                    <a:ext uri="{9D8B030D-6E8A-4147-A177-3AD203B41FA5}">
                      <a16:colId xmlns:a16="http://schemas.microsoft.com/office/drawing/2014/main" val="3046044082"/>
                    </a:ext>
                  </a:extLst>
                </a:gridCol>
                <a:gridCol w="1659677">
                  <a:extLst>
                    <a:ext uri="{9D8B030D-6E8A-4147-A177-3AD203B41FA5}">
                      <a16:colId xmlns:a16="http://schemas.microsoft.com/office/drawing/2014/main" val="1912118450"/>
                    </a:ext>
                  </a:extLst>
                </a:gridCol>
                <a:gridCol w="1659677">
                  <a:extLst>
                    <a:ext uri="{9D8B030D-6E8A-4147-A177-3AD203B41FA5}">
                      <a16:colId xmlns:a16="http://schemas.microsoft.com/office/drawing/2014/main" val="1260264279"/>
                    </a:ext>
                  </a:extLst>
                </a:gridCol>
                <a:gridCol w="1659677">
                  <a:extLst>
                    <a:ext uri="{9D8B030D-6E8A-4147-A177-3AD203B41FA5}">
                      <a16:colId xmlns:a16="http://schemas.microsoft.com/office/drawing/2014/main" val="3334617070"/>
                    </a:ext>
                  </a:extLst>
                </a:gridCol>
                <a:gridCol w="1659677">
                  <a:extLst>
                    <a:ext uri="{9D8B030D-6E8A-4147-A177-3AD203B41FA5}">
                      <a16:colId xmlns:a16="http://schemas.microsoft.com/office/drawing/2014/main" val="3957071085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拉式</a:t>
                      </a:r>
                    </a:p>
                  </a:txBody>
                  <a:tcPr marL="67913" marR="67913" marT="33957" marB="339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6,2,2,2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2,6,2,2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2,2,6,2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2,2,2,6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336907951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原物料需求</a:t>
                      </a:r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(40</a:t>
                      </a:r>
                      <a:r>
                        <a:rPr lang="zh-TW" altLang="en-US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7913" marR="67913" marT="33957" marB="339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kumimoji="0" lang="zh-TW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kumimoji="0" lang="zh-TW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132632857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r>
                        <a:rPr lang="zh-TW" altLang="en-US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小時中</a:t>
                      </a:r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WIP</a:t>
                      </a:r>
                      <a:r>
                        <a:rPr lang="zh-TW" altLang="en-US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最大值</a:t>
                      </a:r>
                      <a:endParaRPr lang="en-US" altLang="zh-TW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kumimoji="0" lang="zh-TW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kumimoji="0" lang="zh-TW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394695689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Lead time</a:t>
                      </a:r>
                    </a:p>
                  </a:txBody>
                  <a:tcPr marL="67913" marR="67913" marT="33957" marB="339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endParaRPr lang="zh-TW" altLang="en-US" sz="14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373180607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成品產出時間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>
                          <a:solidFill>
                            <a:schemeClr val="bg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16,22,28,34,40</a:t>
                      </a:r>
                      <a:endParaRPr lang="zh-TW" altLang="en-US" sz="1400" dirty="0">
                        <a:solidFill>
                          <a:schemeClr val="bg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913" marR="67913" marT="33957" marB="3395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7913" marR="67913" marT="33957" marB="33957" anchor="ctr"/>
                </a:tc>
                <a:extLst>
                  <a:ext uri="{0D108BD9-81ED-4DB2-BD59-A6C34878D82A}">
                    <a16:rowId xmlns:a16="http://schemas.microsoft.com/office/drawing/2014/main" val="3573332125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 fontScale="90000"/>
          </a:bodyPr>
          <a:lstStyle/>
          <a:p>
            <a:pPr algn="ctr">
              <a:buSzPts val="2000"/>
            </a:pPr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改變瓶頸站 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Summary</a:t>
            </a:r>
            <a:endParaRPr lang="zh-TW" altLang="en-US" sz="3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744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Simluation</a:t>
            </a:r>
            <a:endParaRPr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改變產線中的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WIP limit</a:t>
            </a: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01-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20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 idx="7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改變產線中的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limit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820182" y="114687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各工作站時間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874427" y="15284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→ 2 → 6 → 2</a:t>
            </a: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5733232" y="114687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5765957" y="15284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第三個工作站</a:t>
            </a: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1874427" y="234102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目標產量</a:t>
            </a:r>
            <a:r>
              <a:rPr lang="e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1924954" y="2809288"/>
            <a:ext cx="3187516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小時需產出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形 2" descr="碼錶 66% 以實心填滿">
            <a:extLst>
              <a:ext uri="{FF2B5EF4-FFF2-40B4-BE49-F238E27FC236}">
                <a16:creationId xmlns:a16="http://schemas.microsoft.com/office/drawing/2014/main" id="{400EDDF8-CEAF-4D1A-B0F8-D70EC3BCF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945" y="1290813"/>
            <a:ext cx="828000" cy="828000"/>
          </a:xfrm>
          <a:prstGeom prst="rect">
            <a:avLst/>
          </a:prstGeom>
        </p:spPr>
      </p:pic>
      <p:pic>
        <p:nvPicPr>
          <p:cNvPr id="7" name="圖形 6" descr="沙漏 (滿) 以實心填滿">
            <a:extLst>
              <a:ext uri="{FF2B5EF4-FFF2-40B4-BE49-F238E27FC236}">
                <a16:creationId xmlns:a16="http://schemas.microsoft.com/office/drawing/2014/main" id="{AB59BBB1-34BD-45C2-B640-EF0B45D31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957" y="1290813"/>
            <a:ext cx="828000" cy="828000"/>
          </a:xfrm>
          <a:prstGeom prst="rect">
            <a:avLst/>
          </a:prstGeom>
        </p:spPr>
      </p:pic>
      <p:pic>
        <p:nvPicPr>
          <p:cNvPr id="9" name="圖形 8" descr="靶心 以實心填滿">
            <a:extLst>
              <a:ext uri="{FF2B5EF4-FFF2-40B4-BE49-F238E27FC236}">
                <a16:creationId xmlns:a16="http://schemas.microsoft.com/office/drawing/2014/main" id="{BBFBF281-862C-43A8-B9FA-332A173A5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945" y="2463552"/>
            <a:ext cx="828000" cy="828000"/>
          </a:xfrm>
          <a:prstGeom prst="rect">
            <a:avLst/>
          </a:prstGeom>
        </p:spPr>
      </p:pic>
      <p:pic>
        <p:nvPicPr>
          <p:cNvPr id="19" name="圖形 47" descr="庫存 以實心填滿">
            <a:extLst>
              <a:ext uri="{FF2B5EF4-FFF2-40B4-BE49-F238E27FC236}">
                <a16:creationId xmlns:a16="http://schemas.microsoft.com/office/drawing/2014/main" id="{2860CC44-BDE8-4C36-A60E-0F5918A31B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945" y="3636291"/>
            <a:ext cx="828000" cy="828000"/>
          </a:xfrm>
          <a:prstGeom prst="rect">
            <a:avLst/>
          </a:prstGeom>
        </p:spPr>
      </p:pic>
      <p:sp>
        <p:nvSpPr>
          <p:cNvPr id="20" name="Google Shape;204;p32">
            <a:extLst>
              <a:ext uri="{FF2B5EF4-FFF2-40B4-BE49-F238E27FC236}">
                <a16:creationId xmlns:a16="http://schemas.microsoft.com/office/drawing/2014/main" id="{41A45D2B-6CC3-4CC1-B213-5014EC9F99C3}"/>
              </a:ext>
            </a:extLst>
          </p:cNvPr>
          <p:cNvSpPr txBox="1">
            <a:spLocks/>
          </p:cNvSpPr>
          <p:nvPr/>
        </p:nvSpPr>
        <p:spPr>
          <a:xfrm>
            <a:off x="1924954" y="3532748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上限</a:t>
            </a:r>
          </a:p>
        </p:txBody>
      </p:sp>
      <p:sp>
        <p:nvSpPr>
          <p:cNvPr id="21" name="Google Shape;206;p32">
            <a:extLst>
              <a:ext uri="{FF2B5EF4-FFF2-40B4-BE49-F238E27FC236}">
                <a16:creationId xmlns:a16="http://schemas.microsoft.com/office/drawing/2014/main" id="{E5EF8856-82D4-4C75-B4AA-5F5469F2E86E}"/>
              </a:ext>
            </a:extLst>
          </p:cNvPr>
          <p:cNvSpPr txBox="1">
            <a:spLocks/>
          </p:cNvSpPr>
          <p:nvPr/>
        </p:nvSpPr>
        <p:spPr>
          <a:xfrm>
            <a:off x="2182647" y="4050291"/>
            <a:ext cx="3187516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形 9" descr="警告 以實心填滿">
            <a:extLst>
              <a:ext uri="{FF2B5EF4-FFF2-40B4-BE49-F238E27FC236}">
                <a16:creationId xmlns:a16="http://schemas.microsoft.com/office/drawing/2014/main" id="{33A2B1B4-9051-476E-B82C-57E8810BD7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7957" y="2463552"/>
            <a:ext cx="828000" cy="82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26EDD2-4F6B-4269-8AC2-05CA22249A3B}"/>
              </a:ext>
            </a:extLst>
          </p:cNvPr>
          <p:cNvSpPr txBox="1"/>
          <p:nvPr/>
        </p:nvSpPr>
        <p:spPr>
          <a:xfrm>
            <a:off x="5839473" y="28304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WIP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limit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204;p32">
            <a:extLst>
              <a:ext uri="{FF2B5EF4-FFF2-40B4-BE49-F238E27FC236}">
                <a16:creationId xmlns:a16="http://schemas.microsoft.com/office/drawing/2014/main" id="{6C0CAAF2-A65E-47A9-989A-1D9E2D4F1290}"/>
              </a:ext>
            </a:extLst>
          </p:cNvPr>
          <p:cNvSpPr txBox="1">
            <a:spLocks/>
          </p:cNvSpPr>
          <p:nvPr/>
        </p:nvSpPr>
        <p:spPr>
          <a:xfrm>
            <a:off x="5765957" y="2341023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異常警示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356BE73-EAB9-4055-9E0B-624CCC6929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78" b="96889" l="889" r="98667">
                        <a14:foregroundMark x1="23556" y1="24889" x2="48444" y2="66222"/>
                        <a14:foregroundMark x1="48444" y1="66222" x2="77778" y2="61778"/>
                        <a14:foregroundMark x1="77778" y1="61778" x2="27111" y2="55556"/>
                        <a14:foregroundMark x1="27111" y1="55556" x2="23111" y2="20889"/>
                        <a14:foregroundMark x1="23111" y1="20889" x2="30667" y2="13333"/>
                        <a14:foregroundMark x1="62222" y1="8444" x2="62222" y2="8444"/>
                        <a14:foregroundMark x1="73333" y1="12000" x2="72444" y2="53333"/>
                        <a14:foregroundMark x1="72444" y1="53333" x2="39556" y2="69778"/>
                        <a14:foregroundMark x1="39556" y1="69778" x2="12889" y2="55111"/>
                        <a14:foregroundMark x1="12889" y1="55111" x2="5333" y2="40444"/>
                        <a14:foregroundMark x1="2222" y1="40000" x2="2222" y2="40000"/>
                        <a14:foregroundMark x1="5333" y1="33778" x2="36444" y2="8444"/>
                        <a14:foregroundMark x1="36444" y1="8444" x2="62222" y2="20444"/>
                        <a14:foregroundMark x1="62222" y1="20444" x2="81778" y2="50667"/>
                        <a14:foregroundMark x1="81778" y1="50667" x2="95556" y2="55556"/>
                        <a14:foregroundMark x1="95111" y1="32889" x2="95111" y2="32889"/>
                        <a14:foregroundMark x1="95556" y1="32889" x2="69778" y2="12444"/>
                        <a14:foregroundMark x1="69778" y1="12444" x2="48000" y2="6222"/>
                        <a14:foregroundMark x1="47111" y1="1778" x2="47111" y2="1778"/>
                        <a14:foregroundMark x1="62222" y1="3111" x2="81778" y2="16889"/>
                        <a14:foregroundMark x1="81778" y1="16889" x2="97333" y2="47556"/>
                        <a14:foregroundMark x1="97333" y1="47556" x2="83556" y2="75556"/>
                        <a14:foregroundMark x1="83556" y1="75556" x2="63556" y2="93333"/>
                        <a14:foregroundMark x1="63556" y1="93333" x2="30667" y2="91556"/>
                        <a14:foregroundMark x1="30667" y1="91556" x2="25778" y2="85333"/>
                        <a14:foregroundMark x1="47111" y1="94667" x2="47111" y2="94667"/>
                        <a14:foregroundMark x1="4000" y1="60000" x2="3556" y2="35111"/>
                        <a14:foregroundMark x1="3556" y1="35111" x2="30222" y2="11556"/>
                        <a14:foregroundMark x1="30222" y1="11556" x2="48889" y2="5333"/>
                        <a14:foregroundMark x1="40000" y1="3111" x2="18222" y2="13778"/>
                        <a14:foregroundMark x1="18222" y1="13778" x2="4889" y2="38667"/>
                        <a14:foregroundMark x1="4889" y1="38667" x2="3111" y2="59111"/>
                        <a14:foregroundMark x1="2222" y1="52444" x2="2222" y2="52444"/>
                        <a14:foregroundMark x1="1333" y1="46222" x2="1333" y2="46222"/>
                        <a14:foregroundMark x1="1333" y1="49333" x2="1333" y2="49333"/>
                        <a14:foregroundMark x1="26667" y1="8000" x2="26667" y2="8000"/>
                        <a14:foregroundMark x1="61333" y1="5333" x2="83111" y2="18222"/>
                        <a14:foregroundMark x1="83111" y1="18222" x2="86667" y2="23111"/>
                        <a14:foregroundMark x1="84889" y1="18667" x2="84889" y2="18667"/>
                        <a14:foregroundMark x1="83111" y1="16000" x2="83111" y2="16000"/>
                        <a14:foregroundMark x1="83556" y1="15556" x2="83556" y2="15556"/>
                        <a14:foregroundMark x1="97333" y1="46222" x2="97333" y2="46222"/>
                        <a14:foregroundMark x1="97333" y1="52444" x2="97333" y2="52444"/>
                        <a14:foregroundMark x1="98222" y1="54222" x2="98222" y2="54222"/>
                        <a14:foregroundMark x1="98667" y1="48444" x2="98222" y2="55111"/>
                        <a14:foregroundMark x1="50667" y1="96000" x2="50667" y2="96000"/>
                        <a14:foregroundMark x1="50667" y1="96889" x2="50667" y2="9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9925" y="2888489"/>
            <a:ext cx="281314" cy="28131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F2D6A69-89C3-4207-BE2D-08795EBBFDC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2785" y1="76596" x2="22785" y2="76596"/>
                        <a14:foregroundMark x1="21519" y1="59574" x2="21519" y2="59574"/>
                        <a14:foregroundMark x1="53797" y1="76596" x2="53797" y2="76596"/>
                        <a14:foregroundMark x1="74051" y1="54610" x2="74051" y2="54610"/>
                        <a14:foregroundMark x1="80380" y1="70213" x2="80380" y2="70213"/>
                        <a14:foregroundMark x1="41139" y1="48936" x2="41139" y2="489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5403" y="3576987"/>
            <a:ext cx="994282" cy="887303"/>
          </a:xfrm>
          <a:prstGeom prst="rect">
            <a:avLst/>
          </a:prstGeom>
        </p:spPr>
      </p:pic>
      <p:sp>
        <p:nvSpPr>
          <p:cNvPr id="23" name="Google Shape;204;p32">
            <a:extLst>
              <a:ext uri="{FF2B5EF4-FFF2-40B4-BE49-F238E27FC236}">
                <a16:creationId xmlns:a16="http://schemas.microsoft.com/office/drawing/2014/main" id="{9DD2B581-C649-453B-B8C1-1C3AD3BEF86E}"/>
              </a:ext>
            </a:extLst>
          </p:cNvPr>
          <p:cNvSpPr txBox="1">
            <a:spLocks/>
          </p:cNvSpPr>
          <p:nvPr/>
        </p:nvSpPr>
        <p:spPr>
          <a:xfrm>
            <a:off x="5839473" y="3515747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投料控制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63B3834-55F2-411B-B717-83EDB3B7A797}"/>
              </a:ext>
            </a:extLst>
          </p:cNvPr>
          <p:cNvSpPr txBox="1"/>
          <p:nvPr/>
        </p:nvSpPr>
        <p:spPr>
          <a:xfrm>
            <a:off x="5839473" y="3986036"/>
            <a:ext cx="2443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WIP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大於上限則停止投料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234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系統的完成品數量比較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小時內）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A92CEE-D34D-419C-B471-90C09332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0" y="1172876"/>
            <a:ext cx="8913320" cy="29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2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Lead Time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小時內）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53AAF4-1AD6-4425-A2CE-9AC793EF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5" y="1059963"/>
            <a:ext cx="8822089" cy="3023574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FB1F7CC0-AA7A-4631-873F-CB004642A9F8}"/>
              </a:ext>
            </a:extLst>
          </p:cNvPr>
          <p:cNvSpPr/>
          <p:nvPr/>
        </p:nvSpPr>
        <p:spPr>
          <a:xfrm>
            <a:off x="651753" y="1149601"/>
            <a:ext cx="315456" cy="315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76EDA05-1B85-4D8D-8FCE-1190791CF077}"/>
              </a:ext>
            </a:extLst>
          </p:cNvPr>
          <p:cNvSpPr/>
          <p:nvPr/>
        </p:nvSpPr>
        <p:spPr>
          <a:xfrm>
            <a:off x="464841" y="3688171"/>
            <a:ext cx="315456" cy="315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5042D03-9D15-4B2D-B1BD-D71490423E47}"/>
              </a:ext>
            </a:extLst>
          </p:cNvPr>
          <p:cNvSpPr/>
          <p:nvPr/>
        </p:nvSpPr>
        <p:spPr>
          <a:xfrm>
            <a:off x="5162143" y="3688171"/>
            <a:ext cx="625813" cy="315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882FAA5-DC20-4195-A532-38340781AE30}"/>
              </a:ext>
            </a:extLst>
          </p:cNvPr>
          <p:cNvCxnSpPr/>
          <p:nvPr/>
        </p:nvCxnSpPr>
        <p:spPr>
          <a:xfrm>
            <a:off x="321911" y="2208179"/>
            <a:ext cx="396798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E5262E4-B448-4B54-A92A-AD36959FE91D}"/>
              </a:ext>
            </a:extLst>
          </p:cNvPr>
          <p:cNvCxnSpPr>
            <a:cxnSpLocks/>
          </p:cNvCxnSpPr>
          <p:nvPr/>
        </p:nvCxnSpPr>
        <p:spPr>
          <a:xfrm>
            <a:off x="5058383" y="1533727"/>
            <a:ext cx="39246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6;p32">
            <a:extLst>
              <a:ext uri="{FF2B5EF4-FFF2-40B4-BE49-F238E27FC236}">
                <a16:creationId xmlns:a16="http://schemas.microsoft.com/office/drawing/2014/main" id="{0AA78868-6746-4CD1-9522-8D37531D9B61}"/>
              </a:ext>
            </a:extLst>
          </p:cNvPr>
          <p:cNvSpPr txBox="1">
            <a:spLocks/>
          </p:cNvSpPr>
          <p:nvPr/>
        </p:nvSpPr>
        <p:spPr>
          <a:xfrm>
            <a:off x="562541" y="4061520"/>
            <a:ext cx="7890902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紅圈處表示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在模擬時間內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(40hr)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完成目標產量，但</a:t>
            </a:r>
            <a:r>
              <a:rPr lang="zh-TW" altLang="en-US" sz="18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有些情況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只要有足夠時間仍可獲得目標產量。</a:t>
            </a:r>
          </a:p>
        </p:txBody>
      </p:sp>
    </p:spTree>
    <p:extLst>
      <p:ext uri="{BB962C8B-B14F-4D97-AF65-F5344CB8AC3E}">
        <p14:creationId xmlns:p14="http://schemas.microsoft.com/office/powerpoint/2010/main" val="21154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Simluation</a:t>
            </a:r>
            <a:endParaRPr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基本假設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生產時間延長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2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02-1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4308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161E1C-8B61-48C1-BE73-7ECC2046F4FA}"/>
              </a:ext>
            </a:extLst>
          </p:cNvPr>
          <p:cNvSpPr/>
          <p:nvPr/>
        </p:nvSpPr>
        <p:spPr>
          <a:xfrm>
            <a:off x="0" y="4834647"/>
            <a:ext cx="8453443" cy="308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推式生產儀表板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投料管控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&gt;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設定值停止投料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78C3AC1-EC58-401D-BF17-9EFEA642B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9871"/>
              </p:ext>
            </p:extLst>
          </p:nvPr>
        </p:nvGraphicFramePr>
        <p:xfrm>
          <a:off x="446966" y="736234"/>
          <a:ext cx="8006473" cy="4217266"/>
        </p:xfrm>
        <a:graphic>
          <a:graphicData uri="http://schemas.openxmlformats.org/drawingml/2006/table">
            <a:tbl>
              <a:tblPr/>
              <a:tblGrid>
                <a:gridCol w="470969">
                  <a:extLst>
                    <a:ext uri="{9D8B030D-6E8A-4147-A177-3AD203B41FA5}">
                      <a16:colId xmlns:a16="http://schemas.microsoft.com/office/drawing/2014/main" val="1212952825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1724159281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829983844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271773331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221266292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445191391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1385168911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1533535460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2038482335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3677557848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1835470489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231458359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546947436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1087550901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3231968001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313605202"/>
                    </a:ext>
                  </a:extLst>
                </a:gridCol>
                <a:gridCol w="470969">
                  <a:extLst>
                    <a:ext uri="{9D8B030D-6E8A-4147-A177-3AD203B41FA5}">
                      <a16:colId xmlns:a16="http://schemas.microsoft.com/office/drawing/2014/main" val="1167736196"/>
                    </a:ext>
                  </a:extLst>
                </a:gridCol>
              </a:tblGrid>
              <a:tr h="229054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868650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23833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799715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87609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22076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635686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923502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61836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544556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23089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81188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850563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59539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238958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2955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293805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06188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7213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473237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776913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69648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564864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511531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123626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47211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578691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69384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28099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50454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50888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655194"/>
                  </a:ext>
                </a:extLst>
              </a:tr>
              <a:tr h="1176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446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043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161E1C-8B61-48C1-BE73-7ECC2046F4FA}"/>
              </a:ext>
            </a:extLst>
          </p:cNvPr>
          <p:cNvSpPr/>
          <p:nvPr/>
        </p:nvSpPr>
        <p:spPr>
          <a:xfrm>
            <a:off x="0" y="4834647"/>
            <a:ext cx="8453443" cy="308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推式生產儀表板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投料管控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&gt;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設定值停止投料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2F76DA2-3DD2-4DE3-8ABB-8E9E8F609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246733"/>
              </p:ext>
            </p:extLst>
          </p:nvPr>
        </p:nvGraphicFramePr>
        <p:xfrm>
          <a:off x="471215" y="821713"/>
          <a:ext cx="7982231" cy="4133850"/>
        </p:xfrm>
        <a:graphic>
          <a:graphicData uri="http://schemas.openxmlformats.org/drawingml/2006/table">
            <a:tbl>
              <a:tblPr/>
              <a:tblGrid>
                <a:gridCol w="469543">
                  <a:extLst>
                    <a:ext uri="{9D8B030D-6E8A-4147-A177-3AD203B41FA5}">
                      <a16:colId xmlns:a16="http://schemas.microsoft.com/office/drawing/2014/main" val="2326063121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602470305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1671714829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3284561416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1312655743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3302306239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3776280071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1276020295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2578032970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3870097165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871662247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1128259975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2527608716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75064080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3020213562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3429159949"/>
                    </a:ext>
                  </a:extLst>
                </a:gridCol>
                <a:gridCol w="469543">
                  <a:extLst>
                    <a:ext uri="{9D8B030D-6E8A-4147-A177-3AD203B41FA5}">
                      <a16:colId xmlns:a16="http://schemas.microsoft.com/office/drawing/2014/main" val="1200171983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01378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62528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95672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8169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68068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21180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866430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23139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55705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349243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53984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40072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0222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327240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8623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601418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85022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901710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03229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49741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9309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6511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6434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48147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51600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7924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492946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316688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736496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19836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616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52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AEA20DC-DFC4-4A49-8F7E-914213749E22}"/>
              </a:ext>
            </a:extLst>
          </p:cNvPr>
          <p:cNvSpPr txBox="1"/>
          <p:nvPr/>
        </p:nvSpPr>
        <p:spPr>
          <a:xfrm>
            <a:off x="443032" y="957548"/>
            <a:ext cx="7019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p"/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推式與</a:t>
            </a:r>
            <a:r>
              <a:rPr lang="zh-TW" altLang="en-US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拉式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比較→總模擬時間 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=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40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 小時</a:t>
            </a:r>
            <a:endParaRPr lang="en-US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A8A28F-26B2-411A-97F5-7A506B48CD6B}"/>
              </a:ext>
            </a:extLst>
          </p:cNvPr>
          <p:cNvSpPr txBox="1"/>
          <p:nvPr/>
        </p:nvSpPr>
        <p:spPr>
          <a:xfrm>
            <a:off x="849198" y="135722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8" indent="-317500">
              <a:buSzPts val="1400"/>
              <a:buFont typeface="Wingdings" panose="05000000000000000000" pitchFamily="2" charset="2"/>
              <a:buChar char="ü"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基礎假設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6" indent="-317500">
              <a:buSzPts val="1400"/>
              <a:buFont typeface="Wingdings" panose="05000000000000000000" pitchFamily="2" charset="2"/>
              <a:buChar char="ü"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瓶頸站點更換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6" indent="-317500">
              <a:buSzPts val="1400"/>
              <a:buFont typeface="Wingdings" panose="05000000000000000000" pitchFamily="2" charset="2"/>
              <a:buChar char="ü"/>
            </a:pPr>
            <a:r>
              <a:rPr lang="en-US" altLang="zh-TW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WIP</a:t>
            </a: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上限數量改動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D7D5F8-1481-4BEE-920B-55DFF7554AF6}"/>
              </a:ext>
            </a:extLst>
          </p:cNvPr>
          <p:cNvSpPr txBox="1"/>
          <p:nvPr/>
        </p:nvSpPr>
        <p:spPr>
          <a:xfrm>
            <a:off x="443032" y="2342543"/>
            <a:ext cx="7127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p"/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推式與</a:t>
            </a:r>
            <a:r>
              <a:rPr lang="zh-TW" altLang="en-US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拉式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比較→總模擬時間 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=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120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 小時</a:t>
            </a:r>
            <a:endParaRPr lang="en-US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ontserra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D8B3B5-7551-4412-A4DA-7DA066232DD1}"/>
              </a:ext>
            </a:extLst>
          </p:cNvPr>
          <p:cNvSpPr txBox="1"/>
          <p:nvPr/>
        </p:nvSpPr>
        <p:spPr>
          <a:xfrm>
            <a:off x="841449" y="280420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8" indent="-317500">
              <a:buSzPts val="1400"/>
              <a:buFont typeface="Wingdings" panose="05000000000000000000" pitchFamily="2" charset="2"/>
              <a:buChar char="ü"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基礎假設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6" indent="-317500">
              <a:buSzPts val="1400"/>
              <a:buFont typeface="Wingdings" panose="05000000000000000000" pitchFamily="2" charset="2"/>
              <a:buChar char="ü"/>
            </a:pP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瓶頸站點更換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6" indent="-317500">
              <a:buSzPts val="1400"/>
              <a:buFont typeface="Wingdings" panose="05000000000000000000" pitchFamily="2" charset="2"/>
              <a:buChar char="ü"/>
            </a:pPr>
            <a:r>
              <a:rPr lang="en-US" altLang="zh-TW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WIP</a:t>
            </a:r>
            <a:r>
              <a:rPr lang="zh-TW" altLang="en-US"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上限數量改動</a:t>
            </a:r>
            <a:endParaRPr lang="en-US" altLang="zh-TW"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BE5477-6A21-4632-81E6-CE6B37F38B12}"/>
              </a:ext>
            </a:extLst>
          </p:cNvPr>
          <p:cNvSpPr txBox="1"/>
          <p:nvPr/>
        </p:nvSpPr>
        <p:spPr>
          <a:xfrm>
            <a:off x="443031" y="3717194"/>
            <a:ext cx="7127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p"/>
            </a:pP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Summary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DE6DDB-276A-4B04-81FB-CA63343F8346}"/>
              </a:ext>
            </a:extLst>
          </p:cNvPr>
          <p:cNvSpPr txBox="1"/>
          <p:nvPr/>
        </p:nvSpPr>
        <p:spPr>
          <a:xfrm>
            <a:off x="443030" y="4219014"/>
            <a:ext cx="7127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p"/>
            </a:pP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81330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161E1C-8B61-48C1-BE73-7ECC2046F4FA}"/>
              </a:ext>
            </a:extLst>
          </p:cNvPr>
          <p:cNvSpPr/>
          <p:nvPr/>
        </p:nvSpPr>
        <p:spPr>
          <a:xfrm>
            <a:off x="0" y="4834647"/>
            <a:ext cx="8453443" cy="308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拉式生產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投料管控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&gt;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設定值停止投料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2E18F9-30C2-415C-AA46-59F2B5F61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26266"/>
              </p:ext>
            </p:extLst>
          </p:nvPr>
        </p:nvGraphicFramePr>
        <p:xfrm>
          <a:off x="456079" y="823235"/>
          <a:ext cx="7997357" cy="4132155"/>
        </p:xfrm>
        <a:graphic>
          <a:graphicData uri="http://schemas.openxmlformats.org/drawingml/2006/table">
            <a:tbl>
              <a:tblPr/>
              <a:tblGrid>
                <a:gridCol w="466831">
                  <a:extLst>
                    <a:ext uri="{9D8B030D-6E8A-4147-A177-3AD203B41FA5}">
                      <a16:colId xmlns:a16="http://schemas.microsoft.com/office/drawing/2014/main" val="1212952825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1724159281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829983844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271773331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221266292"/>
                    </a:ext>
                  </a:extLst>
                </a:gridCol>
                <a:gridCol w="497446">
                  <a:extLst>
                    <a:ext uri="{9D8B030D-6E8A-4147-A177-3AD203B41FA5}">
                      <a16:colId xmlns:a16="http://schemas.microsoft.com/office/drawing/2014/main" val="445191391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1385168911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1533535460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2038482335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3677557848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1835470489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231458359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546947436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1087550901"/>
                    </a:ext>
                  </a:extLst>
                </a:gridCol>
                <a:gridCol w="497446">
                  <a:extLst>
                    <a:ext uri="{9D8B030D-6E8A-4147-A177-3AD203B41FA5}">
                      <a16:colId xmlns:a16="http://schemas.microsoft.com/office/drawing/2014/main" val="3231968001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313605202"/>
                    </a:ext>
                  </a:extLst>
                </a:gridCol>
                <a:gridCol w="466831">
                  <a:extLst>
                    <a:ext uri="{9D8B030D-6E8A-4147-A177-3AD203B41FA5}">
                      <a16:colId xmlns:a16="http://schemas.microsoft.com/office/drawing/2014/main" val="1167736196"/>
                    </a:ext>
                  </a:extLst>
                </a:gridCol>
              </a:tblGrid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868650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23833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799715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87609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22076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635686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923502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61836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544556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223089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81188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850563"/>
                  </a:ext>
                </a:extLst>
              </a:tr>
              <a:tr h="143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59539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238958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22955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293805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06188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7213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473237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776913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69648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564864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511531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123626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47211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578691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69384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28099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50454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50888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655194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6732" marR="6732" marT="67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732" marR="6732" marT="6732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446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701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161E1C-8B61-48C1-BE73-7ECC2046F4FA}"/>
              </a:ext>
            </a:extLst>
          </p:cNvPr>
          <p:cNvSpPr/>
          <p:nvPr/>
        </p:nvSpPr>
        <p:spPr>
          <a:xfrm>
            <a:off x="0" y="4834647"/>
            <a:ext cx="8453443" cy="308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拉式生產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投料管控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&gt;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設定值停止投料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A1FD51E7-8BFA-4267-B60C-D2D0FEF12D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847964"/>
              </p:ext>
            </p:extLst>
          </p:nvPr>
        </p:nvGraphicFramePr>
        <p:xfrm>
          <a:off x="446966" y="784325"/>
          <a:ext cx="8006479" cy="4219875"/>
        </p:xfrm>
        <a:graphic>
          <a:graphicData uri="http://schemas.openxmlformats.org/drawingml/2006/table">
            <a:tbl>
              <a:tblPr/>
              <a:tblGrid>
                <a:gridCol w="460403">
                  <a:extLst>
                    <a:ext uri="{9D8B030D-6E8A-4147-A177-3AD203B41FA5}">
                      <a16:colId xmlns:a16="http://schemas.microsoft.com/office/drawing/2014/main" val="2549248599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2727528403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2840640249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1907148281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3988211862"/>
                    </a:ext>
                  </a:extLst>
                </a:gridCol>
                <a:gridCol w="550217">
                  <a:extLst>
                    <a:ext uri="{9D8B030D-6E8A-4147-A177-3AD203B41FA5}">
                      <a16:colId xmlns:a16="http://schemas.microsoft.com/office/drawing/2014/main" val="1272391985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2154898541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4161246097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3096433373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1060791072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1660037098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1498322054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1164159561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3997579889"/>
                    </a:ext>
                  </a:extLst>
                </a:gridCol>
                <a:gridCol w="550217">
                  <a:extLst>
                    <a:ext uri="{9D8B030D-6E8A-4147-A177-3AD203B41FA5}">
                      <a16:colId xmlns:a16="http://schemas.microsoft.com/office/drawing/2014/main" val="696446518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1048833267"/>
                    </a:ext>
                  </a:extLst>
                </a:gridCol>
                <a:gridCol w="460403">
                  <a:extLst>
                    <a:ext uri="{9D8B030D-6E8A-4147-A177-3AD203B41FA5}">
                      <a16:colId xmlns:a16="http://schemas.microsoft.com/office/drawing/2014/main" val="1485003531"/>
                    </a:ext>
                  </a:extLst>
                </a:gridCol>
              </a:tblGrid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548091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49437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56809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460910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084485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37461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943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546723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093363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98910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99035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00150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725551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157482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66996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066983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0538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53738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458748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05481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26057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881899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941218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97797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114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45610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115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276339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116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474449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711318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51950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119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32354"/>
                  </a:ext>
                </a:extLst>
              </a:tr>
              <a:tr h="136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6949" marR="6949" marT="69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519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935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Summary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2" name="Google Shape;512;p54"/>
          <p:cNvSpPr txBox="1"/>
          <p:nvPr/>
        </p:nvSpPr>
        <p:spPr>
          <a:xfrm flipH="1">
            <a:off x="611819" y="1039645"/>
            <a:ext cx="13533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Push</a:t>
            </a:r>
            <a:endParaRPr sz="1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12" name="圖形 47" descr="庫存 以實心填滿">
            <a:extLst>
              <a:ext uri="{FF2B5EF4-FFF2-40B4-BE49-F238E27FC236}">
                <a16:creationId xmlns:a16="http://schemas.microsoft.com/office/drawing/2014/main" id="{DC4367A4-03C7-4180-B25C-E6912368E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692" y="2477356"/>
            <a:ext cx="816224" cy="816224"/>
          </a:xfrm>
          <a:prstGeom prst="rect">
            <a:avLst/>
          </a:prstGeom>
        </p:spPr>
      </p:pic>
      <p:sp>
        <p:nvSpPr>
          <p:cNvPr id="13" name="Google Shape;513;p54">
            <a:extLst>
              <a:ext uri="{FF2B5EF4-FFF2-40B4-BE49-F238E27FC236}">
                <a16:creationId xmlns:a16="http://schemas.microsoft.com/office/drawing/2014/main" id="{EB99B391-AA14-4138-BF5C-8EDBF30A0AC4}"/>
              </a:ext>
            </a:extLst>
          </p:cNvPr>
          <p:cNvSpPr txBox="1"/>
          <p:nvPr/>
        </p:nvSpPr>
        <p:spPr>
          <a:xfrm>
            <a:off x="1616661" y="1776588"/>
            <a:ext cx="235081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Lead Time = 120</a:t>
            </a:r>
            <a:endParaRPr sz="1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4" name="Google Shape;513;p54">
            <a:extLst>
              <a:ext uri="{FF2B5EF4-FFF2-40B4-BE49-F238E27FC236}">
                <a16:creationId xmlns:a16="http://schemas.microsoft.com/office/drawing/2014/main" id="{F3717BF0-8672-4B91-A6EA-F09F98D3E43C}"/>
              </a:ext>
            </a:extLst>
          </p:cNvPr>
          <p:cNvSpPr txBox="1"/>
          <p:nvPr/>
        </p:nvSpPr>
        <p:spPr>
          <a:xfrm>
            <a:off x="1616661" y="2708858"/>
            <a:ext cx="1579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10</a:t>
            </a: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 個單位</a:t>
            </a:r>
            <a:endParaRPr sz="1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2B555F1-C99F-4210-B4A9-6DECA87A0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889" r="98667">
                        <a14:foregroundMark x1="23556" y1="24889" x2="48444" y2="66222"/>
                        <a14:foregroundMark x1="48444" y1="66222" x2="77778" y2="61778"/>
                        <a14:foregroundMark x1="77778" y1="61778" x2="27111" y2="55556"/>
                        <a14:foregroundMark x1="27111" y1="55556" x2="23111" y2="20889"/>
                        <a14:foregroundMark x1="23111" y1="20889" x2="30667" y2="13333"/>
                        <a14:foregroundMark x1="62222" y1="8444" x2="62222" y2="8444"/>
                        <a14:foregroundMark x1="73333" y1="12000" x2="72444" y2="53333"/>
                        <a14:foregroundMark x1="72444" y1="53333" x2="39556" y2="69778"/>
                        <a14:foregroundMark x1="39556" y1="69778" x2="12889" y2="55111"/>
                        <a14:foregroundMark x1="12889" y1="55111" x2="5333" y2="40444"/>
                        <a14:foregroundMark x1="2222" y1="40000" x2="2222" y2="40000"/>
                        <a14:foregroundMark x1="5333" y1="33778" x2="36444" y2="8444"/>
                        <a14:foregroundMark x1="36444" y1="8444" x2="62222" y2="20444"/>
                        <a14:foregroundMark x1="62222" y1="20444" x2="81778" y2="50667"/>
                        <a14:foregroundMark x1="81778" y1="50667" x2="95556" y2="55556"/>
                        <a14:foregroundMark x1="95111" y1="32889" x2="95111" y2="32889"/>
                        <a14:foregroundMark x1="95556" y1="32889" x2="69778" y2="12444"/>
                        <a14:foregroundMark x1="69778" y1="12444" x2="48000" y2="6222"/>
                        <a14:foregroundMark x1="47111" y1="1778" x2="47111" y2="1778"/>
                        <a14:foregroundMark x1="62222" y1="3111" x2="81778" y2="16889"/>
                        <a14:foregroundMark x1="81778" y1="16889" x2="97333" y2="47556"/>
                        <a14:foregroundMark x1="97333" y1="47556" x2="83556" y2="75556"/>
                        <a14:foregroundMark x1="83556" y1="75556" x2="63556" y2="93333"/>
                        <a14:foregroundMark x1="63556" y1="93333" x2="30667" y2="91556"/>
                        <a14:foregroundMark x1="30667" y1="91556" x2="25778" y2="85333"/>
                        <a14:foregroundMark x1="47111" y1="94667" x2="47111" y2="94667"/>
                        <a14:foregroundMark x1="4000" y1="60000" x2="3556" y2="35111"/>
                        <a14:foregroundMark x1="3556" y1="35111" x2="30222" y2="11556"/>
                        <a14:foregroundMark x1="30222" y1="11556" x2="48889" y2="5333"/>
                        <a14:foregroundMark x1="40000" y1="3111" x2="18222" y2="13778"/>
                        <a14:foregroundMark x1="18222" y1="13778" x2="4889" y2="38667"/>
                        <a14:foregroundMark x1="4889" y1="38667" x2="3111" y2="59111"/>
                        <a14:foregroundMark x1="2222" y1="52444" x2="2222" y2="52444"/>
                        <a14:foregroundMark x1="1333" y1="46222" x2="1333" y2="46222"/>
                        <a14:foregroundMark x1="1333" y1="49333" x2="1333" y2="49333"/>
                        <a14:foregroundMark x1="26667" y1="8000" x2="26667" y2="8000"/>
                        <a14:foregroundMark x1="61333" y1="5333" x2="83111" y2="18222"/>
                        <a14:foregroundMark x1="83111" y1="18222" x2="86667" y2="23111"/>
                        <a14:foregroundMark x1="84889" y1="18667" x2="84889" y2="18667"/>
                        <a14:foregroundMark x1="83111" y1="16000" x2="83111" y2="16000"/>
                        <a14:foregroundMark x1="83556" y1="15556" x2="83556" y2="15556"/>
                        <a14:foregroundMark x1="97333" y1="46222" x2="97333" y2="46222"/>
                        <a14:foregroundMark x1="97333" y1="52444" x2="97333" y2="52444"/>
                        <a14:foregroundMark x1="98222" y1="54222" x2="98222" y2="54222"/>
                        <a14:foregroundMark x1="98667" y1="48444" x2="98222" y2="55111"/>
                        <a14:foregroundMark x1="50667" y1="96000" x2="50667" y2="96000"/>
                        <a14:foregroundMark x1="50667" y1="96889" x2="50667" y2="9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45" y="3502857"/>
            <a:ext cx="816224" cy="816224"/>
          </a:xfrm>
          <a:prstGeom prst="rect">
            <a:avLst/>
          </a:prstGeom>
        </p:spPr>
      </p:pic>
      <p:sp>
        <p:nvSpPr>
          <p:cNvPr id="20" name="Google Shape;513;p54">
            <a:extLst>
              <a:ext uri="{FF2B5EF4-FFF2-40B4-BE49-F238E27FC236}">
                <a16:creationId xmlns:a16="http://schemas.microsoft.com/office/drawing/2014/main" id="{F3717BF0-8672-4B91-A6EA-F09F98D3E43C}"/>
              </a:ext>
            </a:extLst>
          </p:cNvPr>
          <p:cNvSpPr txBox="1"/>
          <p:nvPr/>
        </p:nvSpPr>
        <p:spPr>
          <a:xfrm>
            <a:off x="1616661" y="3696655"/>
            <a:ext cx="1579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19</a:t>
            </a: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 個單位</a:t>
            </a:r>
            <a:endParaRPr sz="1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8" name="Google Shape;512;p54"/>
          <p:cNvSpPr txBox="1"/>
          <p:nvPr/>
        </p:nvSpPr>
        <p:spPr>
          <a:xfrm flipH="1">
            <a:off x="5240090" y="1039645"/>
            <a:ext cx="13533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Pull</a:t>
            </a:r>
            <a:endParaRPr sz="20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3" name="圖形 2" descr="碼錶 25% 以實心填滿">
            <a:extLst>
              <a:ext uri="{FF2B5EF4-FFF2-40B4-BE49-F238E27FC236}">
                <a16:creationId xmlns:a16="http://schemas.microsoft.com/office/drawing/2014/main" id="{27D55A13-DF2A-41AB-A1F0-34DFC0189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245" y="1576964"/>
            <a:ext cx="816224" cy="816224"/>
          </a:xfrm>
          <a:prstGeom prst="rect">
            <a:avLst/>
          </a:prstGeom>
        </p:spPr>
      </p:pic>
      <p:pic>
        <p:nvPicPr>
          <p:cNvPr id="28" name="圖形 47" descr="庫存 以實心填滿">
            <a:extLst>
              <a:ext uri="{FF2B5EF4-FFF2-40B4-BE49-F238E27FC236}">
                <a16:creationId xmlns:a16="http://schemas.microsoft.com/office/drawing/2014/main" id="{DE76AB4D-1142-4818-9A01-EF5E95FC2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5664" y="2477356"/>
            <a:ext cx="816224" cy="816224"/>
          </a:xfrm>
          <a:prstGeom prst="rect">
            <a:avLst/>
          </a:prstGeom>
        </p:spPr>
      </p:pic>
      <p:sp>
        <p:nvSpPr>
          <p:cNvPr id="29" name="Google Shape;513;p54">
            <a:extLst>
              <a:ext uri="{FF2B5EF4-FFF2-40B4-BE49-F238E27FC236}">
                <a16:creationId xmlns:a16="http://schemas.microsoft.com/office/drawing/2014/main" id="{3134202E-4793-4839-8B01-EDBDECAE93CB}"/>
              </a:ext>
            </a:extLst>
          </p:cNvPr>
          <p:cNvSpPr txBox="1"/>
          <p:nvPr/>
        </p:nvSpPr>
        <p:spPr>
          <a:xfrm>
            <a:off x="6102633" y="1776588"/>
            <a:ext cx="235081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Lead Time = 120</a:t>
            </a:r>
            <a:endParaRPr sz="1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0" name="Google Shape;513;p54">
            <a:extLst>
              <a:ext uri="{FF2B5EF4-FFF2-40B4-BE49-F238E27FC236}">
                <a16:creationId xmlns:a16="http://schemas.microsoft.com/office/drawing/2014/main" id="{A2D4538E-0239-4F9C-8ED1-878226991755}"/>
              </a:ext>
            </a:extLst>
          </p:cNvPr>
          <p:cNvSpPr txBox="1"/>
          <p:nvPr/>
        </p:nvSpPr>
        <p:spPr>
          <a:xfrm>
            <a:off x="6102633" y="2708858"/>
            <a:ext cx="1579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2</a:t>
            </a: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 個單位</a:t>
            </a:r>
            <a:endParaRPr sz="1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D2DC3358-7E57-4C85-8F49-740E13774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889" r="98667">
                        <a14:foregroundMark x1="23556" y1="24889" x2="48444" y2="66222"/>
                        <a14:foregroundMark x1="48444" y1="66222" x2="77778" y2="61778"/>
                        <a14:foregroundMark x1="77778" y1="61778" x2="27111" y2="55556"/>
                        <a14:foregroundMark x1="27111" y1="55556" x2="23111" y2="20889"/>
                        <a14:foregroundMark x1="23111" y1="20889" x2="30667" y2="13333"/>
                        <a14:foregroundMark x1="62222" y1="8444" x2="62222" y2="8444"/>
                        <a14:foregroundMark x1="73333" y1="12000" x2="72444" y2="53333"/>
                        <a14:foregroundMark x1="72444" y1="53333" x2="39556" y2="69778"/>
                        <a14:foregroundMark x1="39556" y1="69778" x2="12889" y2="55111"/>
                        <a14:foregroundMark x1="12889" y1="55111" x2="5333" y2="40444"/>
                        <a14:foregroundMark x1="2222" y1="40000" x2="2222" y2="40000"/>
                        <a14:foregroundMark x1="5333" y1="33778" x2="36444" y2="8444"/>
                        <a14:foregroundMark x1="36444" y1="8444" x2="62222" y2="20444"/>
                        <a14:foregroundMark x1="62222" y1="20444" x2="81778" y2="50667"/>
                        <a14:foregroundMark x1="81778" y1="50667" x2="95556" y2="55556"/>
                        <a14:foregroundMark x1="95111" y1="32889" x2="95111" y2="32889"/>
                        <a14:foregroundMark x1="95556" y1="32889" x2="69778" y2="12444"/>
                        <a14:foregroundMark x1="69778" y1="12444" x2="48000" y2="6222"/>
                        <a14:foregroundMark x1="47111" y1="1778" x2="47111" y2="1778"/>
                        <a14:foregroundMark x1="62222" y1="3111" x2="81778" y2="16889"/>
                        <a14:foregroundMark x1="81778" y1="16889" x2="97333" y2="47556"/>
                        <a14:foregroundMark x1="97333" y1="47556" x2="83556" y2="75556"/>
                        <a14:foregroundMark x1="83556" y1="75556" x2="63556" y2="93333"/>
                        <a14:foregroundMark x1="63556" y1="93333" x2="30667" y2="91556"/>
                        <a14:foregroundMark x1="30667" y1="91556" x2="25778" y2="85333"/>
                        <a14:foregroundMark x1="47111" y1="94667" x2="47111" y2="94667"/>
                        <a14:foregroundMark x1="4000" y1="60000" x2="3556" y2="35111"/>
                        <a14:foregroundMark x1="3556" y1="35111" x2="30222" y2="11556"/>
                        <a14:foregroundMark x1="30222" y1="11556" x2="48889" y2="5333"/>
                        <a14:foregroundMark x1="40000" y1="3111" x2="18222" y2="13778"/>
                        <a14:foregroundMark x1="18222" y1="13778" x2="4889" y2="38667"/>
                        <a14:foregroundMark x1="4889" y1="38667" x2="3111" y2="59111"/>
                        <a14:foregroundMark x1="2222" y1="52444" x2="2222" y2="52444"/>
                        <a14:foregroundMark x1="1333" y1="46222" x2="1333" y2="46222"/>
                        <a14:foregroundMark x1="1333" y1="49333" x2="1333" y2="49333"/>
                        <a14:foregroundMark x1="26667" y1="8000" x2="26667" y2="8000"/>
                        <a14:foregroundMark x1="61333" y1="5333" x2="83111" y2="18222"/>
                        <a14:foregroundMark x1="83111" y1="18222" x2="86667" y2="23111"/>
                        <a14:foregroundMark x1="84889" y1="18667" x2="84889" y2="18667"/>
                        <a14:foregroundMark x1="83111" y1="16000" x2="83111" y2="16000"/>
                        <a14:foregroundMark x1="83556" y1="15556" x2="83556" y2="15556"/>
                        <a14:foregroundMark x1="97333" y1="46222" x2="97333" y2="46222"/>
                        <a14:foregroundMark x1="97333" y1="52444" x2="97333" y2="52444"/>
                        <a14:foregroundMark x1="98222" y1="54222" x2="98222" y2="54222"/>
                        <a14:foregroundMark x1="98667" y1="48444" x2="98222" y2="55111"/>
                        <a14:foregroundMark x1="50667" y1="96000" x2="50667" y2="96000"/>
                        <a14:foregroundMark x1="50667" y1="96889" x2="50667" y2="9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8217" y="3502857"/>
            <a:ext cx="816224" cy="816224"/>
          </a:xfrm>
          <a:prstGeom prst="rect">
            <a:avLst/>
          </a:prstGeom>
        </p:spPr>
      </p:pic>
      <p:sp>
        <p:nvSpPr>
          <p:cNvPr id="32" name="Google Shape;513;p54">
            <a:extLst>
              <a:ext uri="{FF2B5EF4-FFF2-40B4-BE49-F238E27FC236}">
                <a16:creationId xmlns:a16="http://schemas.microsoft.com/office/drawing/2014/main" id="{5103BA08-5253-47C3-B09D-B1AF44069C55}"/>
              </a:ext>
            </a:extLst>
          </p:cNvPr>
          <p:cNvSpPr txBox="1"/>
          <p:nvPr/>
        </p:nvSpPr>
        <p:spPr>
          <a:xfrm>
            <a:off x="6102633" y="3641578"/>
            <a:ext cx="380985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18</a:t>
            </a: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 個單位</a:t>
            </a:r>
          </a:p>
        </p:txBody>
      </p:sp>
      <p:pic>
        <p:nvPicPr>
          <p:cNvPr id="33" name="圖形 32" descr="碼錶 25% 以實心填滿">
            <a:extLst>
              <a:ext uri="{FF2B5EF4-FFF2-40B4-BE49-F238E27FC236}">
                <a16:creationId xmlns:a16="http://schemas.microsoft.com/office/drawing/2014/main" id="{376E9202-787B-41EB-BC5B-6358D8A69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8217" y="1576964"/>
            <a:ext cx="816224" cy="816224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DB7ECBBA-CB6A-477F-8150-D4E6075B1334}"/>
              </a:ext>
            </a:extLst>
          </p:cNvPr>
          <p:cNvSpPr txBox="1"/>
          <p:nvPr/>
        </p:nvSpPr>
        <p:spPr>
          <a:xfrm>
            <a:off x="6141544" y="4013300"/>
            <a:ext cx="4956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若要達到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19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單位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則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LT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需要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124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小時</a:t>
            </a:r>
          </a:p>
        </p:txBody>
      </p:sp>
    </p:spTree>
    <p:extLst>
      <p:ext uri="{BB962C8B-B14F-4D97-AF65-F5344CB8AC3E}">
        <p14:creationId xmlns:p14="http://schemas.microsoft.com/office/powerpoint/2010/main" val="213180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Simluation</a:t>
            </a:r>
            <a:endParaRPr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瓶頸站點更換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生產時間延長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45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 idx="7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改變瓶頸站的位置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生產時間延長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5665455" y="1216614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5698179" y="1598216"/>
            <a:ext cx="2709651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每個站點都會當一次瓶頸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1806650" y="1216614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目標產量</a:t>
            </a:r>
            <a:r>
              <a:rPr lang="e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1857177" y="1598216"/>
            <a:ext cx="3187516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小時需產出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形 6" descr="沙漏 (滿) 以實心填滿">
            <a:extLst>
              <a:ext uri="{FF2B5EF4-FFF2-40B4-BE49-F238E27FC236}">
                <a16:creationId xmlns:a16="http://schemas.microsoft.com/office/drawing/2014/main" id="{AB59BBB1-34BD-45C2-B640-EF0B45D31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0180" y="1360554"/>
            <a:ext cx="828000" cy="828000"/>
          </a:xfrm>
          <a:prstGeom prst="rect">
            <a:avLst/>
          </a:prstGeom>
        </p:spPr>
      </p:pic>
      <p:pic>
        <p:nvPicPr>
          <p:cNvPr id="9" name="圖形 8" descr="靶心 以實心填滿">
            <a:extLst>
              <a:ext uri="{FF2B5EF4-FFF2-40B4-BE49-F238E27FC236}">
                <a16:creationId xmlns:a16="http://schemas.microsoft.com/office/drawing/2014/main" id="{BBFBF281-862C-43A8-B9FA-332A173A5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168" y="1360554"/>
            <a:ext cx="828000" cy="828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356BE73-EAB9-4055-9E0B-624CCC692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6889" l="889" r="98667">
                        <a14:foregroundMark x1="23556" y1="24889" x2="48444" y2="66222"/>
                        <a14:foregroundMark x1="48444" y1="66222" x2="77778" y2="61778"/>
                        <a14:foregroundMark x1="77778" y1="61778" x2="27111" y2="55556"/>
                        <a14:foregroundMark x1="27111" y1="55556" x2="23111" y2="20889"/>
                        <a14:foregroundMark x1="23111" y1="20889" x2="30667" y2="13333"/>
                        <a14:foregroundMark x1="62222" y1="8444" x2="62222" y2="8444"/>
                        <a14:foregroundMark x1="73333" y1="12000" x2="72444" y2="53333"/>
                        <a14:foregroundMark x1="72444" y1="53333" x2="39556" y2="69778"/>
                        <a14:foregroundMark x1="39556" y1="69778" x2="12889" y2="55111"/>
                        <a14:foregroundMark x1="12889" y1="55111" x2="5333" y2="40444"/>
                        <a14:foregroundMark x1="2222" y1="40000" x2="2222" y2="40000"/>
                        <a14:foregroundMark x1="5333" y1="33778" x2="36444" y2="8444"/>
                        <a14:foregroundMark x1="36444" y1="8444" x2="62222" y2="20444"/>
                        <a14:foregroundMark x1="62222" y1="20444" x2="81778" y2="50667"/>
                        <a14:foregroundMark x1="81778" y1="50667" x2="95556" y2="55556"/>
                        <a14:foregroundMark x1="95111" y1="32889" x2="95111" y2="32889"/>
                        <a14:foregroundMark x1="95556" y1="32889" x2="69778" y2="12444"/>
                        <a14:foregroundMark x1="69778" y1="12444" x2="48000" y2="6222"/>
                        <a14:foregroundMark x1="47111" y1="1778" x2="47111" y2="1778"/>
                        <a14:foregroundMark x1="62222" y1="3111" x2="81778" y2="16889"/>
                        <a14:foregroundMark x1="81778" y1="16889" x2="97333" y2="47556"/>
                        <a14:foregroundMark x1="97333" y1="47556" x2="83556" y2="75556"/>
                        <a14:foregroundMark x1="83556" y1="75556" x2="63556" y2="93333"/>
                        <a14:foregroundMark x1="63556" y1="93333" x2="30667" y2="91556"/>
                        <a14:foregroundMark x1="30667" y1="91556" x2="25778" y2="85333"/>
                        <a14:foregroundMark x1="47111" y1="94667" x2="47111" y2="94667"/>
                        <a14:foregroundMark x1="4000" y1="60000" x2="3556" y2="35111"/>
                        <a14:foregroundMark x1="3556" y1="35111" x2="30222" y2="11556"/>
                        <a14:foregroundMark x1="30222" y1="11556" x2="48889" y2="5333"/>
                        <a14:foregroundMark x1="40000" y1="3111" x2="18222" y2="13778"/>
                        <a14:foregroundMark x1="18222" y1="13778" x2="4889" y2="38667"/>
                        <a14:foregroundMark x1="4889" y1="38667" x2="3111" y2="59111"/>
                        <a14:foregroundMark x1="2222" y1="52444" x2="2222" y2="52444"/>
                        <a14:foregroundMark x1="1333" y1="46222" x2="1333" y2="46222"/>
                        <a14:foregroundMark x1="1333" y1="49333" x2="1333" y2="49333"/>
                        <a14:foregroundMark x1="26667" y1="8000" x2="26667" y2="8000"/>
                        <a14:foregroundMark x1="61333" y1="5333" x2="83111" y2="18222"/>
                        <a14:foregroundMark x1="83111" y1="18222" x2="86667" y2="23111"/>
                        <a14:foregroundMark x1="84889" y1="18667" x2="84889" y2="18667"/>
                        <a14:foregroundMark x1="83111" y1="16000" x2="83111" y2="16000"/>
                        <a14:foregroundMark x1="83556" y1="15556" x2="83556" y2="15556"/>
                        <a14:foregroundMark x1="97333" y1="46222" x2="97333" y2="46222"/>
                        <a14:foregroundMark x1="97333" y1="52444" x2="97333" y2="52444"/>
                        <a14:foregroundMark x1="98222" y1="54222" x2="98222" y2="54222"/>
                        <a14:foregroundMark x1="98667" y1="48444" x2="98222" y2="55111"/>
                        <a14:foregroundMark x1="50667" y1="96000" x2="50667" y2="96000"/>
                        <a14:foregroundMark x1="50667" y1="96889" x2="50667" y2="9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0972" y="1675708"/>
            <a:ext cx="281314" cy="2813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720670" y="2751419"/>
            <a:ext cx="3549114" cy="446578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720670" y="3681314"/>
            <a:ext cx="3549114" cy="446578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897464" y="2751419"/>
            <a:ext cx="3549114" cy="44657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897464" y="3681314"/>
            <a:ext cx="3549114" cy="4465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97423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T=6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720311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743200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773837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97423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1720311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T=6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743200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773837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850968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873856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6896745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T=6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927382" y="2479730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4866468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889356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6912245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T=2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942882" y="3432873"/>
            <a:ext cx="57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T=6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72698" y="3355383"/>
            <a:ext cx="8221851" cy="0"/>
          </a:xfrm>
          <a:prstGeom prst="line">
            <a:avLst/>
          </a:prstGeom>
          <a:ln w="19050">
            <a:solidFill>
              <a:srgbClr val="4A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548753" y="2378990"/>
            <a:ext cx="0" cy="1968285"/>
          </a:xfrm>
          <a:prstGeom prst="line">
            <a:avLst/>
          </a:prstGeom>
          <a:ln w="19050">
            <a:solidFill>
              <a:srgbClr val="4A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94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977709"/>
              </p:ext>
            </p:extLst>
          </p:nvPr>
        </p:nvGraphicFramePr>
        <p:xfrm>
          <a:off x="311150" y="1150938"/>
          <a:ext cx="8520112" cy="167481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881056">
                  <a:extLst>
                    <a:ext uri="{9D8B030D-6E8A-4147-A177-3AD203B41FA5}">
                      <a16:colId xmlns:a16="http://schemas.microsoft.com/office/drawing/2014/main" val="3046044082"/>
                    </a:ext>
                  </a:extLst>
                </a:gridCol>
                <a:gridCol w="1659764">
                  <a:extLst>
                    <a:ext uri="{9D8B030D-6E8A-4147-A177-3AD203B41FA5}">
                      <a16:colId xmlns:a16="http://schemas.microsoft.com/office/drawing/2014/main" val="1912118450"/>
                    </a:ext>
                  </a:extLst>
                </a:gridCol>
                <a:gridCol w="1659764">
                  <a:extLst>
                    <a:ext uri="{9D8B030D-6E8A-4147-A177-3AD203B41FA5}">
                      <a16:colId xmlns:a16="http://schemas.microsoft.com/office/drawing/2014/main" val="1260264279"/>
                    </a:ext>
                  </a:extLst>
                </a:gridCol>
                <a:gridCol w="1659764">
                  <a:extLst>
                    <a:ext uri="{9D8B030D-6E8A-4147-A177-3AD203B41FA5}">
                      <a16:colId xmlns:a16="http://schemas.microsoft.com/office/drawing/2014/main" val="3334617070"/>
                    </a:ext>
                  </a:extLst>
                </a:gridCol>
                <a:gridCol w="1659764">
                  <a:extLst>
                    <a:ext uri="{9D8B030D-6E8A-4147-A177-3AD203B41FA5}">
                      <a16:colId xmlns:a16="http://schemas.microsoft.com/office/drawing/2014/main" val="3957071085"/>
                    </a:ext>
                  </a:extLst>
                </a:gridCol>
              </a:tblGrid>
              <a:tr h="3349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推式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投料未控管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6,2,2,2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2,6,2,2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2,2,6,2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2,2,2,6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3369079515"/>
                  </a:ext>
                </a:extLst>
              </a:tr>
              <a:tr h="334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原物料需求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(120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9449" marR="69449" marT="34724" marB="34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sz="1400" b="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endParaRPr lang="zh-TW" altLang="en-US" sz="14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endParaRPr lang="zh-TW" altLang="en-US" sz="14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endParaRPr lang="zh-TW" altLang="en-US" sz="14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1326328573"/>
                  </a:ext>
                </a:extLst>
              </a:tr>
              <a:tr h="334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小時中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WIP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最大值</a:t>
                      </a:r>
                      <a:endParaRPr lang="en-US" altLang="zh-TW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400" b="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3946956890"/>
                  </a:ext>
                </a:extLst>
              </a:tr>
              <a:tr h="334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Lead time</a:t>
                      </a:r>
                    </a:p>
                  </a:txBody>
                  <a:tcPr marL="69449" marR="69449" marT="34724" marB="34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3731806073"/>
                  </a:ext>
                </a:extLst>
              </a:tr>
              <a:tr h="334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成品產出時間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12,18,24,30,36,42,48,54,60,66,72,78,84,90,96,102,108,114,120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357333212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00288"/>
              </p:ext>
            </p:extLst>
          </p:nvPr>
        </p:nvGraphicFramePr>
        <p:xfrm>
          <a:off x="311150" y="2892425"/>
          <a:ext cx="8520112" cy="1674809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881056">
                  <a:extLst>
                    <a:ext uri="{9D8B030D-6E8A-4147-A177-3AD203B41FA5}">
                      <a16:colId xmlns:a16="http://schemas.microsoft.com/office/drawing/2014/main" val="3046044082"/>
                    </a:ext>
                  </a:extLst>
                </a:gridCol>
                <a:gridCol w="1659764">
                  <a:extLst>
                    <a:ext uri="{9D8B030D-6E8A-4147-A177-3AD203B41FA5}">
                      <a16:colId xmlns:a16="http://schemas.microsoft.com/office/drawing/2014/main" val="1912118450"/>
                    </a:ext>
                  </a:extLst>
                </a:gridCol>
                <a:gridCol w="1659764">
                  <a:extLst>
                    <a:ext uri="{9D8B030D-6E8A-4147-A177-3AD203B41FA5}">
                      <a16:colId xmlns:a16="http://schemas.microsoft.com/office/drawing/2014/main" val="1260264279"/>
                    </a:ext>
                  </a:extLst>
                </a:gridCol>
                <a:gridCol w="1659764">
                  <a:extLst>
                    <a:ext uri="{9D8B030D-6E8A-4147-A177-3AD203B41FA5}">
                      <a16:colId xmlns:a16="http://schemas.microsoft.com/office/drawing/2014/main" val="3334617070"/>
                    </a:ext>
                  </a:extLst>
                </a:gridCol>
                <a:gridCol w="1659764">
                  <a:extLst>
                    <a:ext uri="{9D8B030D-6E8A-4147-A177-3AD203B41FA5}">
                      <a16:colId xmlns:a16="http://schemas.microsoft.com/office/drawing/2014/main" val="3957071085"/>
                    </a:ext>
                  </a:extLst>
                </a:gridCol>
              </a:tblGrid>
              <a:tr h="2953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拉式</a:t>
                      </a:r>
                    </a:p>
                  </a:txBody>
                  <a:tcPr marL="69449" marR="69449" marT="34724" marB="34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6,2,2,2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2,6,2,2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2,2,6,2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2,2,2,6</a:t>
                      </a:r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3369079515"/>
                  </a:ext>
                </a:extLst>
              </a:tr>
              <a:tr h="3448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原物料需求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(120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9449" marR="69449" marT="34724" marB="3472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18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18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18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18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1326328573"/>
                  </a:ext>
                </a:extLst>
              </a:tr>
              <a:tr h="3448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小時中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WIP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最大值</a:t>
                      </a:r>
                      <a:endParaRPr lang="en-US" altLang="zh-TW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kumimoji="0" lang="zh-TW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kumimoji="0" lang="zh-TW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kumimoji="0" lang="zh-TW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3946956890"/>
                  </a:ext>
                </a:extLst>
              </a:tr>
              <a:tr h="3448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Lead time</a:t>
                      </a:r>
                    </a:p>
                  </a:txBody>
                  <a:tcPr marL="69449" marR="69449" marT="34724" marB="34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3731806073"/>
                  </a:ext>
                </a:extLst>
              </a:tr>
              <a:tr h="3448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成品產出時間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16,22,28,34,40,46,52,58,64,70,76,82,88,94,100,106,112,118,</a:t>
                      </a:r>
                      <a:r>
                        <a:rPr lang="en-US" altLang="zh-TW" sz="14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124</a:t>
                      </a:r>
                      <a:endParaRPr lang="zh-TW" altLang="en-US" sz="1400" dirty="0">
                        <a:solidFill>
                          <a:srgbClr val="00B05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9449" marR="69449" marT="34724" marB="3472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9449" marR="69449" marT="34724" marB="34724" anchor="ctr"/>
                </a:tc>
                <a:extLst>
                  <a:ext uri="{0D108BD9-81ED-4DB2-BD59-A6C34878D82A}">
                    <a16:rowId xmlns:a16="http://schemas.microsoft.com/office/drawing/2014/main" val="3573332125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 fontScale="90000"/>
          </a:bodyPr>
          <a:lstStyle/>
          <a:p>
            <a:pPr algn="ctr">
              <a:buSzPts val="2000"/>
            </a:pPr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改變瓶頸站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延長模擬時間比較</a:t>
            </a:r>
          </a:p>
        </p:txBody>
      </p:sp>
    </p:spTree>
    <p:extLst>
      <p:ext uri="{BB962C8B-B14F-4D97-AF65-F5344CB8AC3E}">
        <p14:creationId xmlns:p14="http://schemas.microsoft.com/office/powerpoint/2010/main" val="1629043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Simluation</a:t>
            </a:r>
            <a:endParaRPr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改變產線中的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WIP limit</a:t>
            </a: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b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2094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 idx="7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改變產線中的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limit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077875" y="114687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各工作站時間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132120" y="15284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→ 2 → 6 → 2</a:t>
            </a: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5990925" y="114687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6023650" y="15284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第三個工作站</a:t>
            </a: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2132120" y="234102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目標產量</a:t>
            </a:r>
            <a:r>
              <a:rPr lang="e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2182647" y="2809288"/>
            <a:ext cx="3187516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小時需產出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形 2" descr="碼錶 66% 以實心填滿">
            <a:extLst>
              <a:ext uri="{FF2B5EF4-FFF2-40B4-BE49-F238E27FC236}">
                <a16:creationId xmlns:a16="http://schemas.microsoft.com/office/drawing/2014/main" id="{400EDDF8-CEAF-4D1A-B0F8-D70EC3BCF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2638" y="1290813"/>
            <a:ext cx="828000" cy="828000"/>
          </a:xfrm>
          <a:prstGeom prst="rect">
            <a:avLst/>
          </a:prstGeom>
        </p:spPr>
      </p:pic>
      <p:pic>
        <p:nvPicPr>
          <p:cNvPr id="7" name="圖形 6" descr="沙漏 (滿) 以實心填滿">
            <a:extLst>
              <a:ext uri="{FF2B5EF4-FFF2-40B4-BE49-F238E27FC236}">
                <a16:creationId xmlns:a16="http://schemas.microsoft.com/office/drawing/2014/main" id="{AB59BBB1-34BD-45C2-B640-EF0B45D31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5650" y="1290813"/>
            <a:ext cx="828000" cy="828000"/>
          </a:xfrm>
          <a:prstGeom prst="rect">
            <a:avLst/>
          </a:prstGeom>
        </p:spPr>
      </p:pic>
      <p:pic>
        <p:nvPicPr>
          <p:cNvPr id="9" name="圖形 8" descr="靶心 以實心填滿">
            <a:extLst>
              <a:ext uri="{FF2B5EF4-FFF2-40B4-BE49-F238E27FC236}">
                <a16:creationId xmlns:a16="http://schemas.microsoft.com/office/drawing/2014/main" id="{BBFBF281-862C-43A8-B9FA-332A173A5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2638" y="2463552"/>
            <a:ext cx="828000" cy="828000"/>
          </a:xfrm>
          <a:prstGeom prst="rect">
            <a:avLst/>
          </a:prstGeom>
        </p:spPr>
      </p:pic>
      <p:pic>
        <p:nvPicPr>
          <p:cNvPr id="19" name="圖形 47" descr="庫存 以實心填滿">
            <a:extLst>
              <a:ext uri="{FF2B5EF4-FFF2-40B4-BE49-F238E27FC236}">
                <a16:creationId xmlns:a16="http://schemas.microsoft.com/office/drawing/2014/main" id="{2860CC44-BDE8-4C36-A60E-0F5918A31B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2638" y="3636291"/>
            <a:ext cx="828000" cy="828000"/>
          </a:xfrm>
          <a:prstGeom prst="rect">
            <a:avLst/>
          </a:prstGeom>
        </p:spPr>
      </p:pic>
      <p:sp>
        <p:nvSpPr>
          <p:cNvPr id="20" name="Google Shape;204;p32">
            <a:extLst>
              <a:ext uri="{FF2B5EF4-FFF2-40B4-BE49-F238E27FC236}">
                <a16:creationId xmlns:a16="http://schemas.microsoft.com/office/drawing/2014/main" id="{41A45D2B-6CC3-4CC1-B213-5014EC9F99C3}"/>
              </a:ext>
            </a:extLst>
          </p:cNvPr>
          <p:cNvSpPr txBox="1">
            <a:spLocks/>
          </p:cNvSpPr>
          <p:nvPr/>
        </p:nvSpPr>
        <p:spPr>
          <a:xfrm>
            <a:off x="2182647" y="3532748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上限</a:t>
            </a:r>
          </a:p>
        </p:txBody>
      </p:sp>
      <p:sp>
        <p:nvSpPr>
          <p:cNvPr id="21" name="Google Shape;206;p32">
            <a:extLst>
              <a:ext uri="{FF2B5EF4-FFF2-40B4-BE49-F238E27FC236}">
                <a16:creationId xmlns:a16="http://schemas.microsoft.com/office/drawing/2014/main" id="{E5EF8856-82D4-4C75-B4AA-5F5469F2E86E}"/>
              </a:ext>
            </a:extLst>
          </p:cNvPr>
          <p:cNvSpPr txBox="1">
            <a:spLocks/>
          </p:cNvSpPr>
          <p:nvPr/>
        </p:nvSpPr>
        <p:spPr>
          <a:xfrm>
            <a:off x="2182647" y="4050291"/>
            <a:ext cx="3187516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形 9" descr="警告 以實心填滿">
            <a:extLst>
              <a:ext uri="{FF2B5EF4-FFF2-40B4-BE49-F238E27FC236}">
                <a16:creationId xmlns:a16="http://schemas.microsoft.com/office/drawing/2014/main" id="{33A2B1B4-9051-476E-B82C-57E8810BD7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95650" y="2463552"/>
            <a:ext cx="828000" cy="82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26EDD2-4F6B-4269-8AC2-05CA22249A3B}"/>
              </a:ext>
            </a:extLst>
          </p:cNvPr>
          <p:cNvSpPr txBox="1"/>
          <p:nvPr/>
        </p:nvSpPr>
        <p:spPr>
          <a:xfrm>
            <a:off x="6097166" y="28304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WIP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limit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204;p32">
            <a:extLst>
              <a:ext uri="{FF2B5EF4-FFF2-40B4-BE49-F238E27FC236}">
                <a16:creationId xmlns:a16="http://schemas.microsoft.com/office/drawing/2014/main" id="{6C0CAAF2-A65E-47A9-989A-1D9E2D4F1290}"/>
              </a:ext>
            </a:extLst>
          </p:cNvPr>
          <p:cNvSpPr txBox="1">
            <a:spLocks/>
          </p:cNvSpPr>
          <p:nvPr/>
        </p:nvSpPr>
        <p:spPr>
          <a:xfrm>
            <a:off x="6023650" y="2341023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異常警示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356BE73-EAB9-4055-9E0B-624CCC6929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78" b="96889" l="889" r="98667">
                        <a14:foregroundMark x1="23556" y1="24889" x2="48444" y2="66222"/>
                        <a14:foregroundMark x1="48444" y1="66222" x2="77778" y2="61778"/>
                        <a14:foregroundMark x1="77778" y1="61778" x2="27111" y2="55556"/>
                        <a14:foregroundMark x1="27111" y1="55556" x2="23111" y2="20889"/>
                        <a14:foregroundMark x1="23111" y1="20889" x2="30667" y2="13333"/>
                        <a14:foregroundMark x1="62222" y1="8444" x2="62222" y2="8444"/>
                        <a14:foregroundMark x1="73333" y1="12000" x2="72444" y2="53333"/>
                        <a14:foregroundMark x1="72444" y1="53333" x2="39556" y2="69778"/>
                        <a14:foregroundMark x1="39556" y1="69778" x2="12889" y2="55111"/>
                        <a14:foregroundMark x1="12889" y1="55111" x2="5333" y2="40444"/>
                        <a14:foregroundMark x1="2222" y1="40000" x2="2222" y2="40000"/>
                        <a14:foregroundMark x1="5333" y1="33778" x2="36444" y2="8444"/>
                        <a14:foregroundMark x1="36444" y1="8444" x2="62222" y2="20444"/>
                        <a14:foregroundMark x1="62222" y1="20444" x2="81778" y2="50667"/>
                        <a14:foregroundMark x1="81778" y1="50667" x2="95556" y2="55556"/>
                        <a14:foregroundMark x1="95111" y1="32889" x2="95111" y2="32889"/>
                        <a14:foregroundMark x1="95556" y1="32889" x2="69778" y2="12444"/>
                        <a14:foregroundMark x1="69778" y1="12444" x2="48000" y2="6222"/>
                        <a14:foregroundMark x1="47111" y1="1778" x2="47111" y2="1778"/>
                        <a14:foregroundMark x1="62222" y1="3111" x2="81778" y2="16889"/>
                        <a14:foregroundMark x1="81778" y1="16889" x2="97333" y2="47556"/>
                        <a14:foregroundMark x1="97333" y1="47556" x2="83556" y2="75556"/>
                        <a14:foregroundMark x1="83556" y1="75556" x2="63556" y2="93333"/>
                        <a14:foregroundMark x1="63556" y1="93333" x2="30667" y2="91556"/>
                        <a14:foregroundMark x1="30667" y1="91556" x2="25778" y2="85333"/>
                        <a14:foregroundMark x1="47111" y1="94667" x2="47111" y2="94667"/>
                        <a14:foregroundMark x1="4000" y1="60000" x2="3556" y2="35111"/>
                        <a14:foregroundMark x1="3556" y1="35111" x2="30222" y2="11556"/>
                        <a14:foregroundMark x1="30222" y1="11556" x2="48889" y2="5333"/>
                        <a14:foregroundMark x1="40000" y1="3111" x2="18222" y2="13778"/>
                        <a14:foregroundMark x1="18222" y1="13778" x2="4889" y2="38667"/>
                        <a14:foregroundMark x1="4889" y1="38667" x2="3111" y2="59111"/>
                        <a14:foregroundMark x1="2222" y1="52444" x2="2222" y2="52444"/>
                        <a14:foregroundMark x1="1333" y1="46222" x2="1333" y2="46222"/>
                        <a14:foregroundMark x1="1333" y1="49333" x2="1333" y2="49333"/>
                        <a14:foregroundMark x1="26667" y1="8000" x2="26667" y2="8000"/>
                        <a14:foregroundMark x1="61333" y1="5333" x2="83111" y2="18222"/>
                        <a14:foregroundMark x1="83111" y1="18222" x2="86667" y2="23111"/>
                        <a14:foregroundMark x1="84889" y1="18667" x2="84889" y2="18667"/>
                        <a14:foregroundMark x1="83111" y1="16000" x2="83111" y2="16000"/>
                        <a14:foregroundMark x1="83556" y1="15556" x2="83556" y2="15556"/>
                        <a14:foregroundMark x1="97333" y1="46222" x2="97333" y2="46222"/>
                        <a14:foregroundMark x1="97333" y1="52444" x2="97333" y2="52444"/>
                        <a14:foregroundMark x1="98222" y1="54222" x2="98222" y2="54222"/>
                        <a14:foregroundMark x1="98667" y1="48444" x2="98222" y2="55111"/>
                        <a14:foregroundMark x1="50667" y1="96000" x2="50667" y2="96000"/>
                        <a14:foregroundMark x1="50667" y1="96889" x2="50667" y2="9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0543" y="2888489"/>
            <a:ext cx="281314" cy="28131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F2D6A69-89C3-4207-BE2D-08795EBBFDC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2785" y1="76596" x2="22785" y2="76596"/>
                        <a14:foregroundMark x1="21519" y1="59574" x2="21519" y2="59574"/>
                        <a14:foregroundMark x1="53797" y1="76596" x2="53797" y2="76596"/>
                        <a14:foregroundMark x1="74051" y1="54610" x2="74051" y2="54610"/>
                        <a14:foregroundMark x1="80380" y1="70213" x2="80380" y2="70213"/>
                        <a14:foregroundMark x1="41139" y1="48936" x2="41139" y2="489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096" y="3576987"/>
            <a:ext cx="994282" cy="887303"/>
          </a:xfrm>
          <a:prstGeom prst="rect">
            <a:avLst/>
          </a:prstGeom>
        </p:spPr>
      </p:pic>
      <p:sp>
        <p:nvSpPr>
          <p:cNvPr id="23" name="Google Shape;204;p32">
            <a:extLst>
              <a:ext uri="{FF2B5EF4-FFF2-40B4-BE49-F238E27FC236}">
                <a16:creationId xmlns:a16="http://schemas.microsoft.com/office/drawing/2014/main" id="{9DD2B581-C649-453B-B8C1-1C3AD3BEF86E}"/>
              </a:ext>
            </a:extLst>
          </p:cNvPr>
          <p:cNvSpPr txBox="1">
            <a:spLocks/>
          </p:cNvSpPr>
          <p:nvPr/>
        </p:nvSpPr>
        <p:spPr>
          <a:xfrm>
            <a:off x="6097166" y="3515747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投料控制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63B3834-55F2-411B-B717-83EDB3B7A797}"/>
              </a:ext>
            </a:extLst>
          </p:cNvPr>
          <p:cNvSpPr txBox="1"/>
          <p:nvPr/>
        </p:nvSpPr>
        <p:spPr>
          <a:xfrm>
            <a:off x="6097166" y="3986036"/>
            <a:ext cx="2443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WIP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大於上限則停止投料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746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系統的完成品數量比較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小時內）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7992BF-6C7B-4772-9747-56E26B5A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7" y="1141737"/>
            <a:ext cx="8822987" cy="28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Lead Time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小時內）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882FC5-DF70-4207-BA59-5F736BFCA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24"/>
          <a:stretch/>
        </p:blipFill>
        <p:spPr>
          <a:xfrm>
            <a:off x="254717" y="1104783"/>
            <a:ext cx="4240162" cy="29752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D26A5-C212-4C27-80CA-BBC93C64E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57"/>
          <a:stretch/>
        </p:blipFill>
        <p:spPr>
          <a:xfrm>
            <a:off x="4562073" y="1104783"/>
            <a:ext cx="4260016" cy="29788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6205F1BD-C6FA-46A3-AD83-824CEE998318}"/>
              </a:ext>
            </a:extLst>
          </p:cNvPr>
          <p:cNvSpPr/>
          <p:nvPr/>
        </p:nvSpPr>
        <p:spPr>
          <a:xfrm>
            <a:off x="729575" y="1188511"/>
            <a:ext cx="315456" cy="315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E159045-6738-430F-8978-4A1CD1521C85}"/>
              </a:ext>
            </a:extLst>
          </p:cNvPr>
          <p:cNvSpPr/>
          <p:nvPr/>
        </p:nvSpPr>
        <p:spPr>
          <a:xfrm>
            <a:off x="571847" y="3723261"/>
            <a:ext cx="315456" cy="315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C6AF46E-64FA-464F-BA41-8E7459BA434A}"/>
              </a:ext>
            </a:extLst>
          </p:cNvPr>
          <p:cNvSpPr/>
          <p:nvPr/>
        </p:nvSpPr>
        <p:spPr>
          <a:xfrm>
            <a:off x="4907141" y="3723261"/>
            <a:ext cx="715446" cy="315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AB6AE3-554E-4419-A7F2-FBB82A5D97B2}"/>
              </a:ext>
            </a:extLst>
          </p:cNvPr>
          <p:cNvSpPr/>
          <p:nvPr/>
        </p:nvSpPr>
        <p:spPr>
          <a:xfrm>
            <a:off x="5329681" y="1181791"/>
            <a:ext cx="3492408" cy="18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F49CDDC-FD9C-4C20-B460-516C7128362F}"/>
              </a:ext>
            </a:extLst>
          </p:cNvPr>
          <p:cNvCxnSpPr/>
          <p:nvPr/>
        </p:nvCxnSpPr>
        <p:spPr>
          <a:xfrm>
            <a:off x="429612" y="2571750"/>
            <a:ext cx="3967987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9F9F2A1-6312-4BF8-A0D8-966F5FEB0E39}"/>
              </a:ext>
            </a:extLst>
          </p:cNvPr>
          <p:cNvCxnSpPr/>
          <p:nvPr/>
        </p:nvCxnSpPr>
        <p:spPr>
          <a:xfrm>
            <a:off x="4854102" y="1420239"/>
            <a:ext cx="3967987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06;p32">
            <a:extLst>
              <a:ext uri="{FF2B5EF4-FFF2-40B4-BE49-F238E27FC236}">
                <a16:creationId xmlns:a16="http://schemas.microsoft.com/office/drawing/2014/main" id="{25066377-AE53-46A3-8666-6448BAA2065D}"/>
              </a:ext>
            </a:extLst>
          </p:cNvPr>
          <p:cNvSpPr txBox="1">
            <a:spLocks/>
          </p:cNvSpPr>
          <p:nvPr/>
        </p:nvSpPr>
        <p:spPr>
          <a:xfrm>
            <a:off x="1902253" y="4061520"/>
            <a:ext cx="5339495" cy="41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紅圈處表示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在模擬時間內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(120hr)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完成目標產量</a:t>
            </a:r>
          </a:p>
        </p:txBody>
      </p:sp>
    </p:spTree>
    <p:extLst>
      <p:ext uri="{BB962C8B-B14F-4D97-AF65-F5344CB8AC3E}">
        <p14:creationId xmlns:p14="http://schemas.microsoft.com/office/powerpoint/2010/main" val="68318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Summary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2" name="Google Shape;512;p54"/>
          <p:cNvSpPr txBox="1"/>
          <p:nvPr/>
        </p:nvSpPr>
        <p:spPr>
          <a:xfrm flipH="1">
            <a:off x="611819" y="1039645"/>
            <a:ext cx="13533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Push</a:t>
            </a:r>
            <a:endParaRPr sz="1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AEA20DC-DFC4-4A49-8F7E-914213749E22}"/>
              </a:ext>
            </a:extLst>
          </p:cNvPr>
          <p:cNvSpPr txBox="1"/>
          <p:nvPr/>
        </p:nvSpPr>
        <p:spPr>
          <a:xfrm>
            <a:off x="505026" y="1608728"/>
            <a:ext cx="3672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依照工作站順序生產，只要工作站空了馬上補料。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(WIP</a:t>
            </a: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未設上限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AE2CECA-6879-4DF9-B474-62AD955C06F6}"/>
              </a:ext>
            </a:extLst>
          </p:cNvPr>
          <p:cNvSpPr txBox="1"/>
          <p:nvPr/>
        </p:nvSpPr>
        <p:spPr>
          <a:xfrm>
            <a:off x="655598" y="2311243"/>
            <a:ext cx="813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1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Little’s Law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WIP=Throughput(TH)⋅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Cycle time(CT)</a:t>
            </a:r>
            <a:endParaRPr lang="en-US" altLang="zh-TW" sz="1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8" name="圖表 17">
            <a:extLst>
              <a:ext uri="{FF2B5EF4-FFF2-40B4-BE49-F238E27FC236}">
                <a16:creationId xmlns:a16="http://schemas.microsoft.com/office/drawing/2014/main" id="{670F99DF-F4ED-4367-B3EA-EE0821A0A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4188038"/>
              </p:ext>
            </p:extLst>
          </p:nvPr>
        </p:nvGraphicFramePr>
        <p:xfrm>
          <a:off x="779242" y="2748919"/>
          <a:ext cx="3585600" cy="201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DBB8C7A0-2D65-4847-B68D-DEACAA8C6F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5779950"/>
              </p:ext>
            </p:extLst>
          </p:nvPr>
        </p:nvGraphicFramePr>
        <p:xfrm>
          <a:off x="4797367" y="2748935"/>
          <a:ext cx="3584634" cy="2012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412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Summary</a:t>
            </a:r>
            <a:endParaRPr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79DA00-71E6-4E9C-BBDB-095D194A7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747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 idx="7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Materials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B6F89A47-A9BD-474B-9C12-2FA3D0400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1269164"/>
              </p:ext>
            </p:extLst>
          </p:nvPr>
        </p:nvGraphicFramePr>
        <p:xfrm>
          <a:off x="967830" y="895698"/>
          <a:ext cx="737935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圖片 21">
            <a:extLst>
              <a:ext uri="{FF2B5EF4-FFF2-40B4-BE49-F238E27FC236}">
                <a16:creationId xmlns:a16="http://schemas.microsoft.com/office/drawing/2014/main" id="{1F2D6A69-89C3-4207-BE2D-08795EBBFDC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2785" y1="76596" x2="22785" y2="76596"/>
                        <a14:foregroundMark x1="21519" y1="59574" x2="21519" y2="59574"/>
                        <a14:foregroundMark x1="53797" y1="76596" x2="53797" y2="76596"/>
                        <a14:foregroundMark x1="74051" y1="54610" x2="74051" y2="54610"/>
                        <a14:foregroundMark x1="80380" y1="70213" x2="80380" y2="70213"/>
                        <a14:foregroundMark x1="41139" y1="48936" x2="41139" y2="489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845" y="2755691"/>
            <a:ext cx="994282" cy="887303"/>
          </a:xfrm>
          <a:prstGeom prst="rect">
            <a:avLst/>
          </a:prstGeom>
        </p:spPr>
      </p:pic>
      <p:pic>
        <p:nvPicPr>
          <p:cNvPr id="30" name="圖形 29" descr="沙漏 (滿) 以實心填滿">
            <a:extLst>
              <a:ext uri="{FF2B5EF4-FFF2-40B4-BE49-F238E27FC236}">
                <a16:creationId xmlns:a16="http://schemas.microsoft.com/office/drawing/2014/main" id="{9D9DBA4F-06EE-4593-B47B-7F5D13B42D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3738" y="1425552"/>
            <a:ext cx="475106" cy="475106"/>
          </a:xfrm>
          <a:prstGeom prst="rect">
            <a:avLst/>
          </a:prstGeom>
        </p:spPr>
      </p:pic>
      <p:pic>
        <p:nvPicPr>
          <p:cNvPr id="31" name="圖形 47" descr="庫存 以實心填滿">
            <a:extLst>
              <a:ext uri="{FF2B5EF4-FFF2-40B4-BE49-F238E27FC236}">
                <a16:creationId xmlns:a16="http://schemas.microsoft.com/office/drawing/2014/main" id="{565C2626-E3F0-44D3-86F8-64AA8E371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83738" y="2448084"/>
            <a:ext cx="475106" cy="475106"/>
          </a:xfrm>
          <a:prstGeom prst="rect">
            <a:avLst/>
          </a:prstGeom>
        </p:spPr>
      </p:pic>
      <p:pic>
        <p:nvPicPr>
          <p:cNvPr id="23" name="圖形 22" descr="生產 以實心填滿">
            <a:extLst>
              <a:ext uri="{FF2B5EF4-FFF2-40B4-BE49-F238E27FC236}">
                <a16:creationId xmlns:a16="http://schemas.microsoft.com/office/drawing/2014/main" id="{09E7D756-0EEC-496F-B5A0-88C3AB4B8E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83738" y="3526452"/>
            <a:ext cx="475106" cy="4751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A92CEE-D34D-419C-B471-90C09332D93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52145"/>
          <a:stretch/>
        </p:blipFill>
        <p:spPr>
          <a:xfrm>
            <a:off x="266007" y="366541"/>
            <a:ext cx="2360815" cy="16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 idx="7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Throughput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B6F89A47-A9BD-474B-9C12-2FA3D0400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603933"/>
              </p:ext>
            </p:extLst>
          </p:nvPr>
        </p:nvGraphicFramePr>
        <p:xfrm>
          <a:off x="984455" y="870761"/>
          <a:ext cx="737935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圖形 4" descr="靶心 以實心填滿">
            <a:extLst>
              <a:ext uri="{FF2B5EF4-FFF2-40B4-BE49-F238E27FC236}">
                <a16:creationId xmlns:a16="http://schemas.microsoft.com/office/drawing/2014/main" id="{9A7973F7-B443-4E5B-AE22-16F4A4B7E9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384" y="2770723"/>
            <a:ext cx="828000" cy="828000"/>
          </a:xfrm>
          <a:prstGeom prst="rect">
            <a:avLst/>
          </a:prstGeom>
        </p:spPr>
      </p:pic>
      <p:pic>
        <p:nvPicPr>
          <p:cNvPr id="6" name="圖形 5" descr="沙漏 (滿) 以實心填滿">
            <a:extLst>
              <a:ext uri="{FF2B5EF4-FFF2-40B4-BE49-F238E27FC236}">
                <a16:creationId xmlns:a16="http://schemas.microsoft.com/office/drawing/2014/main" id="{71AA06CB-6F80-4F45-903E-CBA8AA7D09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0363" y="1400615"/>
            <a:ext cx="475106" cy="475106"/>
          </a:xfrm>
          <a:prstGeom prst="rect">
            <a:avLst/>
          </a:prstGeom>
        </p:spPr>
      </p:pic>
      <p:pic>
        <p:nvPicPr>
          <p:cNvPr id="7" name="圖形 47" descr="庫存 以實心填滿">
            <a:extLst>
              <a:ext uri="{FF2B5EF4-FFF2-40B4-BE49-F238E27FC236}">
                <a16:creationId xmlns:a16="http://schemas.microsoft.com/office/drawing/2014/main" id="{60BC1E82-B944-4C0A-BFFD-FD6EBA5DFC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00363" y="2423147"/>
            <a:ext cx="475106" cy="475106"/>
          </a:xfrm>
          <a:prstGeom prst="rect">
            <a:avLst/>
          </a:prstGeom>
        </p:spPr>
      </p:pic>
      <p:pic>
        <p:nvPicPr>
          <p:cNvPr id="8" name="圖形 7" descr="生產 以實心填滿">
            <a:extLst>
              <a:ext uri="{FF2B5EF4-FFF2-40B4-BE49-F238E27FC236}">
                <a16:creationId xmlns:a16="http://schemas.microsoft.com/office/drawing/2014/main" id="{466CE1CB-2697-4B91-96FD-A6E58F7AD8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0363" y="3501515"/>
            <a:ext cx="475106" cy="4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95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 idx="7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Lead Time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B6F89A47-A9BD-474B-9C12-2FA3D0400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216553"/>
              </p:ext>
            </p:extLst>
          </p:nvPr>
        </p:nvGraphicFramePr>
        <p:xfrm>
          <a:off x="1167335" y="879075"/>
          <a:ext cx="737935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圖形 5" descr="沙漏 (滿) 以實心填滿">
            <a:extLst>
              <a:ext uri="{FF2B5EF4-FFF2-40B4-BE49-F238E27FC236}">
                <a16:creationId xmlns:a16="http://schemas.microsoft.com/office/drawing/2014/main" id="{71AA06CB-6F80-4F45-903E-CBA8AA7D0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3243" y="1408929"/>
            <a:ext cx="475106" cy="475106"/>
          </a:xfrm>
          <a:prstGeom prst="rect">
            <a:avLst/>
          </a:prstGeom>
        </p:spPr>
      </p:pic>
      <p:pic>
        <p:nvPicPr>
          <p:cNvPr id="7" name="圖形 47" descr="庫存 以實心填滿">
            <a:extLst>
              <a:ext uri="{FF2B5EF4-FFF2-40B4-BE49-F238E27FC236}">
                <a16:creationId xmlns:a16="http://schemas.microsoft.com/office/drawing/2014/main" id="{60BC1E82-B944-4C0A-BFFD-FD6EBA5DFC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3243" y="2431461"/>
            <a:ext cx="475106" cy="475106"/>
          </a:xfrm>
          <a:prstGeom prst="rect">
            <a:avLst/>
          </a:prstGeom>
        </p:spPr>
      </p:pic>
      <p:pic>
        <p:nvPicPr>
          <p:cNvPr id="8" name="圖形 7" descr="生產 以實心填滿">
            <a:extLst>
              <a:ext uri="{FF2B5EF4-FFF2-40B4-BE49-F238E27FC236}">
                <a16:creationId xmlns:a16="http://schemas.microsoft.com/office/drawing/2014/main" id="{466CE1CB-2697-4B91-96FD-A6E58F7AD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3243" y="3509829"/>
            <a:ext cx="475106" cy="475106"/>
          </a:xfrm>
          <a:prstGeom prst="rect">
            <a:avLst/>
          </a:prstGeom>
        </p:spPr>
      </p:pic>
      <p:pic>
        <p:nvPicPr>
          <p:cNvPr id="9" name="圖形 8" descr="碼錶 66% 以實心填滿">
            <a:extLst>
              <a:ext uri="{FF2B5EF4-FFF2-40B4-BE49-F238E27FC236}">
                <a16:creationId xmlns:a16="http://schemas.microsoft.com/office/drawing/2014/main" id="{2CEB9091-A40E-4A4B-8892-36D666B7BA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32873" y="2762070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2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Simluation</a:t>
            </a:r>
            <a:endParaRPr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基本假設</a:t>
            </a:r>
            <a:endParaRPr sz="2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01-1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 idx="7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基本假設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636178" y="114687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各工作站時間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690423" y="15284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→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5549228" y="114687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5581953" y="15284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第三個工作站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1690423" y="234102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目標產量</a:t>
            </a:r>
            <a:r>
              <a:rPr lang="e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1740950" y="2809288"/>
            <a:ext cx="3187516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小時需產出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形 2" descr="碼錶 66% 以實心填滿">
            <a:extLst>
              <a:ext uri="{FF2B5EF4-FFF2-40B4-BE49-F238E27FC236}">
                <a16:creationId xmlns:a16="http://schemas.microsoft.com/office/drawing/2014/main" id="{400EDDF8-CEAF-4D1A-B0F8-D70EC3BCF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941" y="1290813"/>
            <a:ext cx="828000" cy="828000"/>
          </a:xfrm>
          <a:prstGeom prst="rect">
            <a:avLst/>
          </a:prstGeom>
        </p:spPr>
      </p:pic>
      <p:pic>
        <p:nvPicPr>
          <p:cNvPr id="7" name="圖形 6" descr="沙漏 (滿) 以實心填滿">
            <a:extLst>
              <a:ext uri="{FF2B5EF4-FFF2-40B4-BE49-F238E27FC236}">
                <a16:creationId xmlns:a16="http://schemas.microsoft.com/office/drawing/2014/main" id="{AB59BBB1-34BD-45C2-B640-EF0B45D31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3953" y="1290813"/>
            <a:ext cx="828000" cy="828000"/>
          </a:xfrm>
          <a:prstGeom prst="rect">
            <a:avLst/>
          </a:prstGeom>
        </p:spPr>
      </p:pic>
      <p:pic>
        <p:nvPicPr>
          <p:cNvPr id="9" name="圖形 8" descr="靶心 以實心填滿">
            <a:extLst>
              <a:ext uri="{FF2B5EF4-FFF2-40B4-BE49-F238E27FC236}">
                <a16:creationId xmlns:a16="http://schemas.microsoft.com/office/drawing/2014/main" id="{BBFBF281-862C-43A8-B9FA-332A173A5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941" y="2463552"/>
            <a:ext cx="828000" cy="828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356BE73-EAB9-4055-9E0B-624CCC692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8" b="96889" l="889" r="98667">
                        <a14:foregroundMark x1="23556" y1="24889" x2="48444" y2="66222"/>
                        <a14:foregroundMark x1="48444" y1="66222" x2="77778" y2="61778"/>
                        <a14:foregroundMark x1="77778" y1="61778" x2="27111" y2="55556"/>
                        <a14:foregroundMark x1="27111" y1="55556" x2="23111" y2="20889"/>
                        <a14:foregroundMark x1="23111" y1="20889" x2="30667" y2="13333"/>
                        <a14:foregroundMark x1="62222" y1="8444" x2="62222" y2="8444"/>
                        <a14:foregroundMark x1="73333" y1="12000" x2="72444" y2="53333"/>
                        <a14:foregroundMark x1="72444" y1="53333" x2="39556" y2="69778"/>
                        <a14:foregroundMark x1="39556" y1="69778" x2="12889" y2="55111"/>
                        <a14:foregroundMark x1="12889" y1="55111" x2="5333" y2="40444"/>
                        <a14:foregroundMark x1="2222" y1="40000" x2="2222" y2="40000"/>
                        <a14:foregroundMark x1="5333" y1="33778" x2="36444" y2="8444"/>
                        <a14:foregroundMark x1="36444" y1="8444" x2="62222" y2="20444"/>
                        <a14:foregroundMark x1="62222" y1="20444" x2="81778" y2="50667"/>
                        <a14:foregroundMark x1="81778" y1="50667" x2="95556" y2="55556"/>
                        <a14:foregroundMark x1="95111" y1="32889" x2="95111" y2="32889"/>
                        <a14:foregroundMark x1="95556" y1="32889" x2="69778" y2="12444"/>
                        <a14:foregroundMark x1="69778" y1="12444" x2="48000" y2="6222"/>
                        <a14:foregroundMark x1="47111" y1="1778" x2="47111" y2="1778"/>
                        <a14:foregroundMark x1="62222" y1="3111" x2="81778" y2="16889"/>
                        <a14:foregroundMark x1="81778" y1="16889" x2="97333" y2="47556"/>
                        <a14:foregroundMark x1="97333" y1="47556" x2="83556" y2="75556"/>
                        <a14:foregroundMark x1="83556" y1="75556" x2="63556" y2="93333"/>
                        <a14:foregroundMark x1="63556" y1="93333" x2="30667" y2="91556"/>
                        <a14:foregroundMark x1="30667" y1="91556" x2="25778" y2="85333"/>
                        <a14:foregroundMark x1="47111" y1="94667" x2="47111" y2="94667"/>
                        <a14:foregroundMark x1="4000" y1="60000" x2="3556" y2="35111"/>
                        <a14:foregroundMark x1="3556" y1="35111" x2="30222" y2="11556"/>
                        <a14:foregroundMark x1="30222" y1="11556" x2="48889" y2="5333"/>
                        <a14:foregroundMark x1="40000" y1="3111" x2="18222" y2="13778"/>
                        <a14:foregroundMark x1="18222" y1="13778" x2="4889" y2="38667"/>
                        <a14:foregroundMark x1="4889" y1="38667" x2="3111" y2="59111"/>
                        <a14:foregroundMark x1="2222" y1="52444" x2="2222" y2="52444"/>
                        <a14:foregroundMark x1="1333" y1="46222" x2="1333" y2="46222"/>
                        <a14:foregroundMark x1="1333" y1="49333" x2="1333" y2="49333"/>
                        <a14:foregroundMark x1="26667" y1="8000" x2="26667" y2="8000"/>
                        <a14:foregroundMark x1="61333" y1="5333" x2="83111" y2="18222"/>
                        <a14:foregroundMark x1="83111" y1="18222" x2="86667" y2="23111"/>
                        <a14:foregroundMark x1="84889" y1="18667" x2="84889" y2="18667"/>
                        <a14:foregroundMark x1="83111" y1="16000" x2="83111" y2="16000"/>
                        <a14:foregroundMark x1="83556" y1="15556" x2="83556" y2="15556"/>
                        <a14:foregroundMark x1="97333" y1="46222" x2="97333" y2="46222"/>
                        <a14:foregroundMark x1="97333" y1="52444" x2="97333" y2="52444"/>
                        <a14:foregroundMark x1="98222" y1="54222" x2="98222" y2="54222"/>
                        <a14:foregroundMark x1="98667" y1="48444" x2="98222" y2="55111"/>
                        <a14:foregroundMark x1="50667" y1="96000" x2="50667" y2="96000"/>
                        <a14:foregroundMark x1="50667" y1="96889" x2="50667" y2="9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5921" y="2888489"/>
            <a:ext cx="281314" cy="2813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128D5A-4E4D-4D26-AC54-F00598EC8B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000"/>
          <a:stretch/>
        </p:blipFill>
        <p:spPr>
          <a:xfrm>
            <a:off x="4837117" y="3621906"/>
            <a:ext cx="712111" cy="94888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30BFA8-1305-4A53-9B3D-80B83D955CF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1564"/>
          <a:stretch/>
        </p:blipFill>
        <p:spPr>
          <a:xfrm>
            <a:off x="924066" y="3621906"/>
            <a:ext cx="706275" cy="971507"/>
          </a:xfrm>
          <a:prstGeom prst="rect">
            <a:avLst/>
          </a:prstGeom>
        </p:spPr>
      </p:pic>
      <p:sp>
        <p:nvSpPr>
          <p:cNvPr id="31" name="Google Shape;204;p32">
            <a:extLst>
              <a:ext uri="{FF2B5EF4-FFF2-40B4-BE49-F238E27FC236}">
                <a16:creationId xmlns:a16="http://schemas.microsoft.com/office/drawing/2014/main" id="{3649FBBE-544D-41EB-95C1-684767A4184D}"/>
              </a:ext>
            </a:extLst>
          </p:cNvPr>
          <p:cNvSpPr txBox="1">
            <a:spLocks/>
          </p:cNvSpPr>
          <p:nvPr/>
        </p:nvSpPr>
        <p:spPr>
          <a:xfrm>
            <a:off x="1690423" y="3464189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推式生產</a:t>
            </a:r>
          </a:p>
        </p:txBody>
      </p:sp>
      <p:sp>
        <p:nvSpPr>
          <p:cNvPr id="32" name="Google Shape;204;p32">
            <a:extLst>
              <a:ext uri="{FF2B5EF4-FFF2-40B4-BE49-F238E27FC236}">
                <a16:creationId xmlns:a16="http://schemas.microsoft.com/office/drawing/2014/main" id="{DAC57D34-449C-465C-B9EE-A8378AD8177C}"/>
              </a:ext>
            </a:extLst>
          </p:cNvPr>
          <p:cNvSpPr txBox="1">
            <a:spLocks/>
          </p:cNvSpPr>
          <p:nvPr/>
        </p:nvSpPr>
        <p:spPr>
          <a:xfrm>
            <a:off x="5583954" y="3464189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拉式生產</a:t>
            </a:r>
          </a:p>
        </p:txBody>
      </p:sp>
      <p:sp>
        <p:nvSpPr>
          <p:cNvPr id="33" name="Google Shape;206;p32">
            <a:extLst>
              <a:ext uri="{FF2B5EF4-FFF2-40B4-BE49-F238E27FC236}">
                <a16:creationId xmlns:a16="http://schemas.microsoft.com/office/drawing/2014/main" id="{160491F4-5B9E-4518-A7AD-43F384556088}"/>
              </a:ext>
            </a:extLst>
          </p:cNvPr>
          <p:cNvSpPr txBox="1">
            <a:spLocks/>
          </p:cNvSpPr>
          <p:nvPr/>
        </p:nvSpPr>
        <p:spPr>
          <a:xfrm>
            <a:off x="1740950" y="3902836"/>
            <a:ext cx="2720093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依照工作站順序生產，只要工作站空了馬上補料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478E2F8-3DC2-40A3-AB77-ED0181BFA2F6}"/>
              </a:ext>
            </a:extLst>
          </p:cNvPr>
          <p:cNvSpPr txBox="1"/>
          <p:nvPr/>
        </p:nvSpPr>
        <p:spPr>
          <a:xfrm>
            <a:off x="5655468" y="3917354"/>
            <a:ext cx="3325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T=4</a:t>
            </a:r>
            <a:r>
              <a:rPr kumimoji="1"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時開始投料，之後每隔</a:t>
            </a:r>
            <a:r>
              <a:rPr kumimoji="1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kumimoji="1"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秒發送訊號，告訴第一個工作站要投料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推式生產儀表板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1C1167E2-15F5-4B80-B311-C1D7122DF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292707"/>
              </p:ext>
            </p:extLst>
          </p:nvPr>
        </p:nvGraphicFramePr>
        <p:xfrm>
          <a:off x="405278" y="902295"/>
          <a:ext cx="7964798" cy="3174534"/>
        </p:xfrm>
        <a:graphic>
          <a:graphicData uri="http://schemas.openxmlformats.org/drawingml/2006/table">
            <a:tbl>
              <a:tblPr/>
              <a:tblGrid>
                <a:gridCol w="460080">
                  <a:extLst>
                    <a:ext uri="{9D8B030D-6E8A-4147-A177-3AD203B41FA5}">
                      <a16:colId xmlns:a16="http://schemas.microsoft.com/office/drawing/2014/main" val="4165182588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3183386600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1695562835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1464649198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1786128508"/>
                    </a:ext>
                  </a:extLst>
                </a:gridCol>
                <a:gridCol w="531799">
                  <a:extLst>
                    <a:ext uri="{9D8B030D-6E8A-4147-A177-3AD203B41FA5}">
                      <a16:colId xmlns:a16="http://schemas.microsoft.com/office/drawing/2014/main" val="3094504086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3123540203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2189226191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4221832490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1345276975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242476659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3902307077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3472747491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2312333320"/>
                    </a:ext>
                  </a:extLst>
                </a:gridCol>
                <a:gridCol w="531799">
                  <a:extLst>
                    <a:ext uri="{9D8B030D-6E8A-4147-A177-3AD203B41FA5}">
                      <a16:colId xmlns:a16="http://schemas.microsoft.com/office/drawing/2014/main" val="2620072911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1895986273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824003310"/>
                    </a:ext>
                  </a:extLst>
                </a:gridCol>
              </a:tblGrid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471986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71700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194006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117645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10438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251788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22844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73848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351661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553408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19365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01118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46766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83289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950388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47289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51411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31684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67114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46438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81088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433680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5D30FB9-0CAD-412B-BF45-C43CB2388CE2}"/>
              </a:ext>
            </a:extLst>
          </p:cNvPr>
          <p:cNvSpPr/>
          <p:nvPr/>
        </p:nvSpPr>
        <p:spPr>
          <a:xfrm>
            <a:off x="505838" y="2762655"/>
            <a:ext cx="3219856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5D1C57-5EEA-41BB-857A-D3FD4348418E}"/>
              </a:ext>
            </a:extLst>
          </p:cNvPr>
          <p:cNvSpPr/>
          <p:nvPr/>
        </p:nvSpPr>
        <p:spPr>
          <a:xfrm>
            <a:off x="507294" y="3617566"/>
            <a:ext cx="3218400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EDB3AAB-05A3-40F3-A655-76A1E5E54566}"/>
              </a:ext>
            </a:extLst>
          </p:cNvPr>
          <p:cNvSpPr/>
          <p:nvPr/>
        </p:nvSpPr>
        <p:spPr>
          <a:xfrm>
            <a:off x="4714671" y="1452649"/>
            <a:ext cx="3218400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828661-BD39-4C48-BCDB-26E9210E18D5}"/>
              </a:ext>
            </a:extLst>
          </p:cNvPr>
          <p:cNvSpPr/>
          <p:nvPr/>
        </p:nvSpPr>
        <p:spPr>
          <a:xfrm>
            <a:off x="4714671" y="2329710"/>
            <a:ext cx="3218400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CF594DA-1972-429E-9E9C-84EAAA9AC533}"/>
              </a:ext>
            </a:extLst>
          </p:cNvPr>
          <p:cNvSpPr/>
          <p:nvPr/>
        </p:nvSpPr>
        <p:spPr>
          <a:xfrm>
            <a:off x="4714671" y="3188677"/>
            <a:ext cx="3218400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283C9F-D762-42D5-B995-BBCD89084B73}"/>
              </a:ext>
            </a:extLst>
          </p:cNvPr>
          <p:cNvGrpSpPr/>
          <p:nvPr/>
        </p:nvGrpSpPr>
        <p:grpSpPr>
          <a:xfrm>
            <a:off x="1606046" y="4207318"/>
            <a:ext cx="7240706" cy="767700"/>
            <a:chOff x="924128" y="4207318"/>
            <a:chExt cx="7240706" cy="767700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76B48586-A4C8-4710-AFC3-0B8E5B208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96889" l="889" r="98667">
                          <a14:foregroundMark x1="23556" y1="24889" x2="48444" y2="66222"/>
                          <a14:foregroundMark x1="48444" y1="66222" x2="77778" y2="61778"/>
                          <a14:foregroundMark x1="77778" y1="61778" x2="27111" y2="55556"/>
                          <a14:foregroundMark x1="27111" y1="55556" x2="23111" y2="20889"/>
                          <a14:foregroundMark x1="23111" y1="20889" x2="30667" y2="13333"/>
                          <a14:foregroundMark x1="62222" y1="8444" x2="62222" y2="8444"/>
                          <a14:foregroundMark x1="73333" y1="12000" x2="72444" y2="53333"/>
                          <a14:foregroundMark x1="72444" y1="53333" x2="39556" y2="69778"/>
                          <a14:foregroundMark x1="39556" y1="69778" x2="12889" y2="55111"/>
                          <a14:foregroundMark x1="12889" y1="55111" x2="5333" y2="40444"/>
                          <a14:foregroundMark x1="2222" y1="40000" x2="2222" y2="40000"/>
                          <a14:foregroundMark x1="5333" y1="33778" x2="36444" y2="8444"/>
                          <a14:foregroundMark x1="36444" y1="8444" x2="62222" y2="20444"/>
                          <a14:foregroundMark x1="62222" y1="20444" x2="81778" y2="50667"/>
                          <a14:foregroundMark x1="81778" y1="50667" x2="95556" y2="55556"/>
                          <a14:foregroundMark x1="95111" y1="32889" x2="95111" y2="32889"/>
                          <a14:foregroundMark x1="95556" y1="32889" x2="69778" y2="12444"/>
                          <a14:foregroundMark x1="69778" y1="12444" x2="48000" y2="6222"/>
                          <a14:foregroundMark x1="47111" y1="1778" x2="47111" y2="1778"/>
                          <a14:foregroundMark x1="62222" y1="3111" x2="81778" y2="16889"/>
                          <a14:foregroundMark x1="81778" y1="16889" x2="97333" y2="47556"/>
                          <a14:foregroundMark x1="97333" y1="47556" x2="83556" y2="75556"/>
                          <a14:foregroundMark x1="83556" y1="75556" x2="63556" y2="93333"/>
                          <a14:foregroundMark x1="63556" y1="93333" x2="30667" y2="91556"/>
                          <a14:foregroundMark x1="30667" y1="91556" x2="25778" y2="85333"/>
                          <a14:foregroundMark x1="47111" y1="94667" x2="47111" y2="94667"/>
                          <a14:foregroundMark x1="4000" y1="60000" x2="3556" y2="35111"/>
                          <a14:foregroundMark x1="3556" y1="35111" x2="30222" y2="11556"/>
                          <a14:foregroundMark x1="30222" y1="11556" x2="48889" y2="5333"/>
                          <a14:foregroundMark x1="40000" y1="3111" x2="18222" y2="13778"/>
                          <a14:foregroundMark x1="18222" y1="13778" x2="4889" y2="38667"/>
                          <a14:foregroundMark x1="4889" y1="38667" x2="3111" y2="59111"/>
                          <a14:foregroundMark x1="2222" y1="52444" x2="2222" y2="52444"/>
                          <a14:foregroundMark x1="1333" y1="46222" x2="1333" y2="46222"/>
                          <a14:foregroundMark x1="1333" y1="49333" x2="1333" y2="49333"/>
                          <a14:foregroundMark x1="26667" y1="8000" x2="26667" y2="8000"/>
                          <a14:foregroundMark x1="61333" y1="5333" x2="83111" y2="18222"/>
                          <a14:foregroundMark x1="83111" y1="18222" x2="86667" y2="23111"/>
                          <a14:foregroundMark x1="84889" y1="18667" x2="84889" y2="18667"/>
                          <a14:foregroundMark x1="83111" y1="16000" x2="83111" y2="16000"/>
                          <a14:foregroundMark x1="83556" y1="15556" x2="83556" y2="15556"/>
                          <a14:foregroundMark x1="97333" y1="46222" x2="97333" y2="46222"/>
                          <a14:foregroundMark x1="97333" y1="52444" x2="97333" y2="52444"/>
                          <a14:foregroundMark x1="98222" y1="54222" x2="98222" y2="54222"/>
                          <a14:foregroundMark x1="98667" y1="48444" x2="98222" y2="55111"/>
                          <a14:foregroundMark x1="50667" y1="96000" x2="50667" y2="96000"/>
                          <a14:foregroundMark x1="50667" y1="96889" x2="50667" y2="96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3653" y="4207318"/>
              <a:ext cx="438266" cy="438266"/>
            </a:xfrm>
            <a:prstGeom prst="rect">
              <a:avLst/>
            </a:prstGeom>
          </p:spPr>
        </p:pic>
        <p:sp>
          <p:nvSpPr>
            <p:cNvPr id="33" name="Google Shape;206;p32">
              <a:extLst>
                <a:ext uri="{FF2B5EF4-FFF2-40B4-BE49-F238E27FC236}">
                  <a16:creationId xmlns:a16="http://schemas.microsoft.com/office/drawing/2014/main" id="{6CA43980-E9E2-473B-BE87-68A42C4A5536}"/>
                </a:ext>
              </a:extLst>
            </p:cNvPr>
            <p:cNvSpPr txBox="1">
              <a:spLocks/>
            </p:cNvSpPr>
            <p:nvPr/>
          </p:nvSpPr>
          <p:spPr>
            <a:xfrm>
              <a:off x="924128" y="4207318"/>
              <a:ext cx="7240706" cy="767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dk1"/>
                </a:buClr>
                <a:buSzPts val="1100"/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共產出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           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Lead time =36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小時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9433A445-0A62-46CF-9156-B9DEB0F89E80}"/>
              </a:ext>
            </a:extLst>
          </p:cNvPr>
          <p:cNvSpPr/>
          <p:nvPr/>
        </p:nvSpPr>
        <p:spPr>
          <a:xfrm>
            <a:off x="4714671" y="1751025"/>
            <a:ext cx="3218400" cy="175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D3EAAE1-2B85-44C0-B573-F3B3C4F58D39}"/>
              </a:ext>
            </a:extLst>
          </p:cNvPr>
          <p:cNvSpPr txBox="1"/>
          <p:nvPr/>
        </p:nvSpPr>
        <p:spPr>
          <a:xfrm>
            <a:off x="5253918" y="4241785"/>
            <a:ext cx="2371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WIP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數持續上升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4" grpId="1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 idx="7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基本假設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636178" y="114687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各工作站時間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690423" y="15284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→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5549228" y="114687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瓶頸站點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5581953" y="15284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第三個工作站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1690423" y="234102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目標產量</a:t>
            </a:r>
            <a:r>
              <a:rPr lang="e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1740950" y="2809288"/>
            <a:ext cx="3187516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小時需產出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形 2" descr="碼錶 66% 以實心填滿">
            <a:extLst>
              <a:ext uri="{FF2B5EF4-FFF2-40B4-BE49-F238E27FC236}">
                <a16:creationId xmlns:a16="http://schemas.microsoft.com/office/drawing/2014/main" id="{400EDDF8-CEAF-4D1A-B0F8-D70EC3BCF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941" y="1290813"/>
            <a:ext cx="828000" cy="828000"/>
          </a:xfrm>
          <a:prstGeom prst="rect">
            <a:avLst/>
          </a:prstGeom>
        </p:spPr>
      </p:pic>
      <p:pic>
        <p:nvPicPr>
          <p:cNvPr id="7" name="圖形 6" descr="沙漏 (滿) 以實心填滿">
            <a:extLst>
              <a:ext uri="{FF2B5EF4-FFF2-40B4-BE49-F238E27FC236}">
                <a16:creationId xmlns:a16="http://schemas.microsoft.com/office/drawing/2014/main" id="{AB59BBB1-34BD-45C2-B640-EF0B45D31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3953" y="1290813"/>
            <a:ext cx="828000" cy="828000"/>
          </a:xfrm>
          <a:prstGeom prst="rect">
            <a:avLst/>
          </a:prstGeom>
        </p:spPr>
      </p:pic>
      <p:pic>
        <p:nvPicPr>
          <p:cNvPr id="9" name="圖形 8" descr="靶心 以實心填滿">
            <a:extLst>
              <a:ext uri="{FF2B5EF4-FFF2-40B4-BE49-F238E27FC236}">
                <a16:creationId xmlns:a16="http://schemas.microsoft.com/office/drawing/2014/main" id="{BBFBF281-862C-43A8-B9FA-332A173A5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941" y="2463552"/>
            <a:ext cx="828000" cy="828000"/>
          </a:xfrm>
          <a:prstGeom prst="rect">
            <a:avLst/>
          </a:prstGeom>
        </p:spPr>
      </p:pic>
      <p:pic>
        <p:nvPicPr>
          <p:cNvPr id="10" name="圖形 9" descr="警告 以實心填滿">
            <a:extLst>
              <a:ext uri="{FF2B5EF4-FFF2-40B4-BE49-F238E27FC236}">
                <a16:creationId xmlns:a16="http://schemas.microsoft.com/office/drawing/2014/main" id="{33A2B1B4-9051-476E-B82C-57E8810BD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953" y="2463552"/>
            <a:ext cx="828000" cy="82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26EDD2-4F6B-4269-8AC2-05CA22249A3B}"/>
              </a:ext>
            </a:extLst>
          </p:cNvPr>
          <p:cNvSpPr txBox="1"/>
          <p:nvPr/>
        </p:nvSpPr>
        <p:spPr>
          <a:xfrm>
            <a:off x="5655469" y="2830402"/>
            <a:ext cx="2977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WIP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limit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(10)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204;p32">
            <a:extLst>
              <a:ext uri="{FF2B5EF4-FFF2-40B4-BE49-F238E27FC236}">
                <a16:creationId xmlns:a16="http://schemas.microsoft.com/office/drawing/2014/main" id="{6C0CAAF2-A65E-47A9-989A-1D9E2D4F1290}"/>
              </a:ext>
            </a:extLst>
          </p:cNvPr>
          <p:cNvSpPr txBox="1">
            <a:spLocks/>
          </p:cNvSpPr>
          <p:nvPr/>
        </p:nvSpPr>
        <p:spPr>
          <a:xfrm>
            <a:off x="5581953" y="2341023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異常警示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E356BE73-EAB9-4055-9E0B-624CCC6929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778" b="96889" l="889" r="98667">
                        <a14:foregroundMark x1="23556" y1="24889" x2="48444" y2="66222"/>
                        <a14:foregroundMark x1="48444" y1="66222" x2="77778" y2="61778"/>
                        <a14:foregroundMark x1="77778" y1="61778" x2="27111" y2="55556"/>
                        <a14:foregroundMark x1="27111" y1="55556" x2="23111" y2="20889"/>
                        <a14:foregroundMark x1="23111" y1="20889" x2="30667" y2="13333"/>
                        <a14:foregroundMark x1="62222" y1="8444" x2="62222" y2="8444"/>
                        <a14:foregroundMark x1="73333" y1="12000" x2="72444" y2="53333"/>
                        <a14:foregroundMark x1="72444" y1="53333" x2="39556" y2="69778"/>
                        <a14:foregroundMark x1="39556" y1="69778" x2="12889" y2="55111"/>
                        <a14:foregroundMark x1="12889" y1="55111" x2="5333" y2="40444"/>
                        <a14:foregroundMark x1="2222" y1="40000" x2="2222" y2="40000"/>
                        <a14:foregroundMark x1="5333" y1="33778" x2="36444" y2="8444"/>
                        <a14:foregroundMark x1="36444" y1="8444" x2="62222" y2="20444"/>
                        <a14:foregroundMark x1="62222" y1="20444" x2="81778" y2="50667"/>
                        <a14:foregroundMark x1="81778" y1="50667" x2="95556" y2="55556"/>
                        <a14:foregroundMark x1="95111" y1="32889" x2="95111" y2="32889"/>
                        <a14:foregroundMark x1="95556" y1="32889" x2="69778" y2="12444"/>
                        <a14:foregroundMark x1="69778" y1="12444" x2="48000" y2="6222"/>
                        <a14:foregroundMark x1="47111" y1="1778" x2="47111" y2="1778"/>
                        <a14:foregroundMark x1="62222" y1="3111" x2="81778" y2="16889"/>
                        <a14:foregroundMark x1="81778" y1="16889" x2="97333" y2="47556"/>
                        <a14:foregroundMark x1="97333" y1="47556" x2="83556" y2="75556"/>
                        <a14:foregroundMark x1="83556" y1="75556" x2="63556" y2="93333"/>
                        <a14:foregroundMark x1="63556" y1="93333" x2="30667" y2="91556"/>
                        <a14:foregroundMark x1="30667" y1="91556" x2="25778" y2="85333"/>
                        <a14:foregroundMark x1="47111" y1="94667" x2="47111" y2="94667"/>
                        <a14:foregroundMark x1="4000" y1="60000" x2="3556" y2="35111"/>
                        <a14:foregroundMark x1="3556" y1="35111" x2="30222" y2="11556"/>
                        <a14:foregroundMark x1="30222" y1="11556" x2="48889" y2="5333"/>
                        <a14:foregroundMark x1="40000" y1="3111" x2="18222" y2="13778"/>
                        <a14:foregroundMark x1="18222" y1="13778" x2="4889" y2="38667"/>
                        <a14:foregroundMark x1="4889" y1="38667" x2="3111" y2="59111"/>
                        <a14:foregroundMark x1="2222" y1="52444" x2="2222" y2="52444"/>
                        <a14:foregroundMark x1="1333" y1="46222" x2="1333" y2="46222"/>
                        <a14:foregroundMark x1="1333" y1="49333" x2="1333" y2="49333"/>
                        <a14:foregroundMark x1="26667" y1="8000" x2="26667" y2="8000"/>
                        <a14:foregroundMark x1="61333" y1="5333" x2="83111" y2="18222"/>
                        <a14:foregroundMark x1="83111" y1="18222" x2="86667" y2="23111"/>
                        <a14:foregroundMark x1="84889" y1="18667" x2="84889" y2="18667"/>
                        <a14:foregroundMark x1="83111" y1="16000" x2="83111" y2="16000"/>
                        <a14:foregroundMark x1="83556" y1="15556" x2="83556" y2="15556"/>
                        <a14:foregroundMark x1="97333" y1="46222" x2="97333" y2="46222"/>
                        <a14:foregroundMark x1="97333" y1="52444" x2="97333" y2="52444"/>
                        <a14:foregroundMark x1="98222" y1="54222" x2="98222" y2="54222"/>
                        <a14:foregroundMark x1="98667" y1="48444" x2="98222" y2="55111"/>
                        <a14:foregroundMark x1="50667" y1="96000" x2="50667" y2="96000"/>
                        <a14:foregroundMark x1="50667" y1="96889" x2="50667" y2="9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5921" y="2888489"/>
            <a:ext cx="281314" cy="2813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128D5A-4E4D-4D26-AC54-F00598EC8BD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000"/>
          <a:stretch/>
        </p:blipFill>
        <p:spPr>
          <a:xfrm>
            <a:off x="4837117" y="3621906"/>
            <a:ext cx="712111" cy="94888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30BFA8-1305-4A53-9B3D-80B83D955CF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1564"/>
          <a:stretch/>
        </p:blipFill>
        <p:spPr>
          <a:xfrm>
            <a:off x="924066" y="3621906"/>
            <a:ext cx="706275" cy="971507"/>
          </a:xfrm>
          <a:prstGeom prst="rect">
            <a:avLst/>
          </a:prstGeom>
        </p:spPr>
      </p:pic>
      <p:sp>
        <p:nvSpPr>
          <p:cNvPr id="31" name="Google Shape;204;p32">
            <a:extLst>
              <a:ext uri="{FF2B5EF4-FFF2-40B4-BE49-F238E27FC236}">
                <a16:creationId xmlns:a16="http://schemas.microsoft.com/office/drawing/2014/main" id="{3649FBBE-544D-41EB-95C1-684767A4184D}"/>
              </a:ext>
            </a:extLst>
          </p:cNvPr>
          <p:cNvSpPr txBox="1">
            <a:spLocks/>
          </p:cNvSpPr>
          <p:nvPr/>
        </p:nvSpPr>
        <p:spPr>
          <a:xfrm>
            <a:off x="1690423" y="3464189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推式生產</a:t>
            </a:r>
          </a:p>
        </p:txBody>
      </p:sp>
      <p:sp>
        <p:nvSpPr>
          <p:cNvPr id="32" name="Google Shape;204;p32">
            <a:extLst>
              <a:ext uri="{FF2B5EF4-FFF2-40B4-BE49-F238E27FC236}">
                <a16:creationId xmlns:a16="http://schemas.microsoft.com/office/drawing/2014/main" id="{DAC57D34-449C-465C-B9EE-A8378AD8177C}"/>
              </a:ext>
            </a:extLst>
          </p:cNvPr>
          <p:cNvSpPr txBox="1">
            <a:spLocks/>
          </p:cNvSpPr>
          <p:nvPr/>
        </p:nvSpPr>
        <p:spPr>
          <a:xfrm>
            <a:off x="5583954" y="3464189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拉式生產</a:t>
            </a:r>
          </a:p>
        </p:txBody>
      </p:sp>
      <p:sp>
        <p:nvSpPr>
          <p:cNvPr id="33" name="Google Shape;206;p32">
            <a:extLst>
              <a:ext uri="{FF2B5EF4-FFF2-40B4-BE49-F238E27FC236}">
                <a16:creationId xmlns:a16="http://schemas.microsoft.com/office/drawing/2014/main" id="{160491F4-5B9E-4518-A7AD-43F384556088}"/>
              </a:ext>
            </a:extLst>
          </p:cNvPr>
          <p:cNvSpPr txBox="1">
            <a:spLocks/>
          </p:cNvSpPr>
          <p:nvPr/>
        </p:nvSpPr>
        <p:spPr>
          <a:xfrm>
            <a:off x="1740950" y="3902836"/>
            <a:ext cx="2720093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依照工作站順序生產，只要工作站空了馬上補料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478E2F8-3DC2-40A3-AB77-ED0181BFA2F6}"/>
              </a:ext>
            </a:extLst>
          </p:cNvPr>
          <p:cNvSpPr txBox="1"/>
          <p:nvPr/>
        </p:nvSpPr>
        <p:spPr>
          <a:xfrm>
            <a:off x="5655468" y="3917354"/>
            <a:ext cx="3325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T=4</a:t>
            </a:r>
            <a:r>
              <a:rPr kumimoji="1"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時開始投料，之後每隔</a:t>
            </a:r>
            <a:r>
              <a:rPr kumimoji="1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kumimoji="1"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秒發送訊號，告訴第一個工作站要投料</a:t>
            </a:r>
          </a:p>
        </p:txBody>
      </p:sp>
    </p:spTree>
    <p:extLst>
      <p:ext uri="{BB962C8B-B14F-4D97-AF65-F5344CB8AC3E}">
        <p14:creationId xmlns:p14="http://schemas.microsoft.com/office/powerpoint/2010/main" val="2447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推式生產儀表板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投料管控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 &gt;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設定值停止投料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283C9F-D762-42D5-B995-BBCD89084B73}"/>
              </a:ext>
            </a:extLst>
          </p:cNvPr>
          <p:cNvGrpSpPr/>
          <p:nvPr/>
        </p:nvGrpSpPr>
        <p:grpSpPr>
          <a:xfrm>
            <a:off x="1714536" y="4207318"/>
            <a:ext cx="7240706" cy="767700"/>
            <a:chOff x="924128" y="4207318"/>
            <a:chExt cx="7240706" cy="767700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76B48586-A4C8-4710-AFC3-0B8E5B208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96889" l="889" r="98667">
                          <a14:foregroundMark x1="23556" y1="24889" x2="48444" y2="66222"/>
                          <a14:foregroundMark x1="48444" y1="66222" x2="77778" y2="61778"/>
                          <a14:foregroundMark x1="77778" y1="61778" x2="27111" y2="55556"/>
                          <a14:foregroundMark x1="27111" y1="55556" x2="23111" y2="20889"/>
                          <a14:foregroundMark x1="23111" y1="20889" x2="30667" y2="13333"/>
                          <a14:foregroundMark x1="62222" y1="8444" x2="62222" y2="8444"/>
                          <a14:foregroundMark x1="73333" y1="12000" x2="72444" y2="53333"/>
                          <a14:foregroundMark x1="72444" y1="53333" x2="39556" y2="69778"/>
                          <a14:foregroundMark x1="39556" y1="69778" x2="12889" y2="55111"/>
                          <a14:foregroundMark x1="12889" y1="55111" x2="5333" y2="40444"/>
                          <a14:foregroundMark x1="2222" y1="40000" x2="2222" y2="40000"/>
                          <a14:foregroundMark x1="5333" y1="33778" x2="36444" y2="8444"/>
                          <a14:foregroundMark x1="36444" y1="8444" x2="62222" y2="20444"/>
                          <a14:foregroundMark x1="62222" y1="20444" x2="81778" y2="50667"/>
                          <a14:foregroundMark x1="81778" y1="50667" x2="95556" y2="55556"/>
                          <a14:foregroundMark x1="95111" y1="32889" x2="95111" y2="32889"/>
                          <a14:foregroundMark x1="95556" y1="32889" x2="69778" y2="12444"/>
                          <a14:foregroundMark x1="69778" y1="12444" x2="48000" y2="6222"/>
                          <a14:foregroundMark x1="47111" y1="1778" x2="47111" y2="1778"/>
                          <a14:foregroundMark x1="62222" y1="3111" x2="81778" y2="16889"/>
                          <a14:foregroundMark x1="81778" y1="16889" x2="97333" y2="47556"/>
                          <a14:foregroundMark x1="97333" y1="47556" x2="83556" y2="75556"/>
                          <a14:foregroundMark x1="83556" y1="75556" x2="63556" y2="93333"/>
                          <a14:foregroundMark x1="63556" y1="93333" x2="30667" y2="91556"/>
                          <a14:foregroundMark x1="30667" y1="91556" x2="25778" y2="85333"/>
                          <a14:foregroundMark x1="47111" y1="94667" x2="47111" y2="94667"/>
                          <a14:foregroundMark x1="4000" y1="60000" x2="3556" y2="35111"/>
                          <a14:foregroundMark x1="3556" y1="35111" x2="30222" y2="11556"/>
                          <a14:foregroundMark x1="30222" y1="11556" x2="48889" y2="5333"/>
                          <a14:foregroundMark x1="40000" y1="3111" x2="18222" y2="13778"/>
                          <a14:foregroundMark x1="18222" y1="13778" x2="4889" y2="38667"/>
                          <a14:foregroundMark x1="4889" y1="38667" x2="3111" y2="59111"/>
                          <a14:foregroundMark x1="2222" y1="52444" x2="2222" y2="52444"/>
                          <a14:foregroundMark x1="1333" y1="46222" x2="1333" y2="46222"/>
                          <a14:foregroundMark x1="1333" y1="49333" x2="1333" y2="49333"/>
                          <a14:foregroundMark x1="26667" y1="8000" x2="26667" y2="8000"/>
                          <a14:foregroundMark x1="61333" y1="5333" x2="83111" y2="18222"/>
                          <a14:foregroundMark x1="83111" y1="18222" x2="86667" y2="23111"/>
                          <a14:foregroundMark x1="84889" y1="18667" x2="84889" y2="18667"/>
                          <a14:foregroundMark x1="83111" y1="16000" x2="83111" y2="16000"/>
                          <a14:foregroundMark x1="83556" y1="15556" x2="83556" y2="15556"/>
                          <a14:foregroundMark x1="97333" y1="46222" x2="97333" y2="46222"/>
                          <a14:foregroundMark x1="97333" y1="52444" x2="97333" y2="52444"/>
                          <a14:foregroundMark x1="98222" y1="54222" x2="98222" y2="54222"/>
                          <a14:foregroundMark x1="98667" y1="48444" x2="98222" y2="55111"/>
                          <a14:foregroundMark x1="50667" y1="96000" x2="50667" y2="96000"/>
                          <a14:foregroundMark x1="50667" y1="96889" x2="50667" y2="96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3653" y="4207318"/>
              <a:ext cx="438266" cy="438266"/>
            </a:xfrm>
            <a:prstGeom prst="rect">
              <a:avLst/>
            </a:prstGeom>
          </p:spPr>
        </p:pic>
        <p:sp>
          <p:nvSpPr>
            <p:cNvPr id="33" name="Google Shape;206;p32">
              <a:extLst>
                <a:ext uri="{FF2B5EF4-FFF2-40B4-BE49-F238E27FC236}">
                  <a16:creationId xmlns:a16="http://schemas.microsoft.com/office/drawing/2014/main" id="{6CA43980-E9E2-473B-BE87-68A42C4A5536}"/>
                </a:ext>
              </a:extLst>
            </p:cNvPr>
            <p:cNvSpPr txBox="1">
              <a:spLocks/>
            </p:cNvSpPr>
            <p:nvPr/>
          </p:nvSpPr>
          <p:spPr>
            <a:xfrm>
              <a:off x="924128" y="4207318"/>
              <a:ext cx="7240706" cy="767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dk1"/>
                </a:buClr>
                <a:buSzPts val="1100"/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共產出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           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Lead time =36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小時，無過量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WIP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堆積。</a:t>
              </a:r>
              <a:endParaRPr lang="zh-TW" altLang="en-US" sz="1800" dirty="0"/>
            </a:p>
            <a:p>
              <a:pPr>
                <a:buClr>
                  <a:schemeClr val="dk1"/>
                </a:buClr>
                <a:buSzPts val="1100"/>
              </a:pP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D3EAAE1-2B85-44C0-B573-F3B3C4F58D39}"/>
              </a:ext>
            </a:extLst>
          </p:cNvPr>
          <p:cNvSpPr txBox="1"/>
          <p:nvPr/>
        </p:nvSpPr>
        <p:spPr>
          <a:xfrm>
            <a:off x="1726412" y="751151"/>
            <a:ext cx="885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未管控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EDFCF73-C67C-43E5-9652-B0ACFDE75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39033"/>
              </p:ext>
            </p:extLst>
          </p:nvPr>
        </p:nvGraphicFramePr>
        <p:xfrm>
          <a:off x="4249913" y="1051550"/>
          <a:ext cx="4222583" cy="3174534"/>
        </p:xfrm>
        <a:graphic>
          <a:graphicData uri="http://schemas.openxmlformats.org/drawingml/2006/table">
            <a:tbl>
              <a:tblPr/>
              <a:tblGrid>
                <a:gridCol w="461348">
                  <a:extLst>
                    <a:ext uri="{9D8B030D-6E8A-4147-A177-3AD203B41FA5}">
                      <a16:colId xmlns:a16="http://schemas.microsoft.com/office/drawing/2014/main" val="3595823429"/>
                    </a:ext>
                  </a:extLst>
                </a:gridCol>
                <a:gridCol w="461348">
                  <a:extLst>
                    <a:ext uri="{9D8B030D-6E8A-4147-A177-3AD203B41FA5}">
                      <a16:colId xmlns:a16="http://schemas.microsoft.com/office/drawing/2014/main" val="2848355949"/>
                    </a:ext>
                  </a:extLst>
                </a:gridCol>
                <a:gridCol w="461348">
                  <a:extLst>
                    <a:ext uri="{9D8B030D-6E8A-4147-A177-3AD203B41FA5}">
                      <a16:colId xmlns:a16="http://schemas.microsoft.com/office/drawing/2014/main" val="4021289222"/>
                    </a:ext>
                  </a:extLst>
                </a:gridCol>
                <a:gridCol w="461348">
                  <a:extLst>
                    <a:ext uri="{9D8B030D-6E8A-4147-A177-3AD203B41FA5}">
                      <a16:colId xmlns:a16="http://schemas.microsoft.com/office/drawing/2014/main" val="3671856600"/>
                    </a:ext>
                  </a:extLst>
                </a:gridCol>
                <a:gridCol w="461348">
                  <a:extLst>
                    <a:ext uri="{9D8B030D-6E8A-4147-A177-3AD203B41FA5}">
                      <a16:colId xmlns:a16="http://schemas.microsoft.com/office/drawing/2014/main" val="3472127440"/>
                    </a:ext>
                  </a:extLst>
                </a:gridCol>
                <a:gridCol w="461348">
                  <a:extLst>
                    <a:ext uri="{9D8B030D-6E8A-4147-A177-3AD203B41FA5}">
                      <a16:colId xmlns:a16="http://schemas.microsoft.com/office/drawing/2014/main" val="3081194784"/>
                    </a:ext>
                  </a:extLst>
                </a:gridCol>
                <a:gridCol w="531799">
                  <a:extLst>
                    <a:ext uri="{9D8B030D-6E8A-4147-A177-3AD203B41FA5}">
                      <a16:colId xmlns:a16="http://schemas.microsoft.com/office/drawing/2014/main" val="3663519571"/>
                    </a:ext>
                  </a:extLst>
                </a:gridCol>
                <a:gridCol w="461348">
                  <a:extLst>
                    <a:ext uri="{9D8B030D-6E8A-4147-A177-3AD203B41FA5}">
                      <a16:colId xmlns:a16="http://schemas.microsoft.com/office/drawing/2014/main" val="431808155"/>
                    </a:ext>
                  </a:extLst>
                </a:gridCol>
                <a:gridCol w="461348">
                  <a:extLst>
                    <a:ext uri="{9D8B030D-6E8A-4147-A177-3AD203B41FA5}">
                      <a16:colId xmlns:a16="http://schemas.microsoft.com/office/drawing/2014/main" val="3269014329"/>
                    </a:ext>
                  </a:extLst>
                </a:gridCol>
              </a:tblGrid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241647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211808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20166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551128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7137" marR="7137" marT="71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50792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611607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676866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7112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108994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041772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65445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024427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824991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925645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978885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2201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062353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801892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23891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17001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62667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3568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DDE7C38-B05C-4D40-8338-52F40796E775}"/>
              </a:ext>
            </a:extLst>
          </p:cNvPr>
          <p:cNvSpPr/>
          <p:nvPr/>
        </p:nvSpPr>
        <p:spPr>
          <a:xfrm>
            <a:off x="4719118" y="1780002"/>
            <a:ext cx="294750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TW" altLang="en-US" dirty="0"/>
              <a:t>因為</a:t>
            </a:r>
            <a:r>
              <a:rPr kumimoji="1" lang="en-US" altLang="zh-TW" dirty="0" err="1"/>
              <a:t>wip</a:t>
            </a:r>
            <a:r>
              <a:rPr kumimoji="1" lang="zh-TW" altLang="en-US" dirty="0"/>
              <a:t>已達上限，所以不繼續投料</a:t>
            </a:r>
            <a:endParaRPr kumimoji="1"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B0EEF53-4E4E-4624-8862-ABCE3F12B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736823"/>
              </p:ext>
            </p:extLst>
          </p:nvPr>
        </p:nvGraphicFramePr>
        <p:xfrm>
          <a:off x="516606" y="1056631"/>
          <a:ext cx="3752359" cy="3030237"/>
        </p:xfrm>
        <a:graphic>
          <a:graphicData uri="http://schemas.openxmlformats.org/drawingml/2006/table">
            <a:tbl>
              <a:tblPr/>
              <a:tblGrid>
                <a:gridCol w="460080">
                  <a:extLst>
                    <a:ext uri="{9D8B030D-6E8A-4147-A177-3AD203B41FA5}">
                      <a16:colId xmlns:a16="http://schemas.microsoft.com/office/drawing/2014/main" val="4046498547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4216615757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416064994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2128723512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2865900530"/>
                    </a:ext>
                  </a:extLst>
                </a:gridCol>
                <a:gridCol w="531799">
                  <a:extLst>
                    <a:ext uri="{9D8B030D-6E8A-4147-A177-3AD203B41FA5}">
                      <a16:colId xmlns:a16="http://schemas.microsoft.com/office/drawing/2014/main" val="2775282602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2270429439"/>
                    </a:ext>
                  </a:extLst>
                </a:gridCol>
                <a:gridCol w="460080">
                  <a:extLst>
                    <a:ext uri="{9D8B030D-6E8A-4147-A177-3AD203B41FA5}">
                      <a16:colId xmlns:a16="http://schemas.microsoft.com/office/drawing/2014/main" val="3073010152"/>
                    </a:ext>
                  </a:extLst>
                </a:gridCol>
              </a:tblGrid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919972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753862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1351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51752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597586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651534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198633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41621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04231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179625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67802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418415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584295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714228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07816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71771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10610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509736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59710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6172"/>
                  </a:ext>
                </a:extLst>
              </a:tr>
              <a:tr h="137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51394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6360A368-330D-4D62-BC2A-5998DD2CB637}"/>
              </a:ext>
            </a:extLst>
          </p:cNvPr>
          <p:cNvSpPr txBox="1"/>
          <p:nvPr/>
        </p:nvSpPr>
        <p:spPr>
          <a:xfrm>
            <a:off x="4618041" y="42417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D683FD-76C5-4991-9382-B14357DF88F4}"/>
              </a:ext>
            </a:extLst>
          </p:cNvPr>
          <p:cNvSpPr/>
          <p:nvPr/>
        </p:nvSpPr>
        <p:spPr>
          <a:xfrm>
            <a:off x="4783872" y="1604904"/>
            <a:ext cx="3218400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E28D5F3-1B5F-4E25-9943-661556EFDBAF}"/>
              </a:ext>
            </a:extLst>
          </p:cNvPr>
          <p:cNvSpPr txBox="1"/>
          <p:nvPr/>
        </p:nvSpPr>
        <p:spPr>
          <a:xfrm>
            <a:off x="6304219" y="751151"/>
            <a:ext cx="885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管控</a:t>
            </a:r>
            <a:endParaRPr lang="zh-TW" alt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8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321911" y="168482"/>
            <a:ext cx="8131532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拉式生產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283C9F-D762-42D5-B995-BBCD89084B73}"/>
              </a:ext>
            </a:extLst>
          </p:cNvPr>
          <p:cNvGrpSpPr/>
          <p:nvPr/>
        </p:nvGrpSpPr>
        <p:grpSpPr>
          <a:xfrm>
            <a:off x="1706782" y="4207318"/>
            <a:ext cx="7240706" cy="767700"/>
            <a:chOff x="924128" y="4207318"/>
            <a:chExt cx="7240706" cy="767700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76B48586-A4C8-4710-AFC3-0B8E5B208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96889" l="889" r="98667">
                          <a14:foregroundMark x1="23556" y1="24889" x2="48444" y2="66222"/>
                          <a14:foregroundMark x1="48444" y1="66222" x2="77778" y2="61778"/>
                          <a14:foregroundMark x1="77778" y1="61778" x2="27111" y2="55556"/>
                          <a14:foregroundMark x1="27111" y1="55556" x2="23111" y2="20889"/>
                          <a14:foregroundMark x1="23111" y1="20889" x2="30667" y2="13333"/>
                          <a14:foregroundMark x1="62222" y1="8444" x2="62222" y2="8444"/>
                          <a14:foregroundMark x1="73333" y1="12000" x2="72444" y2="53333"/>
                          <a14:foregroundMark x1="72444" y1="53333" x2="39556" y2="69778"/>
                          <a14:foregroundMark x1="39556" y1="69778" x2="12889" y2="55111"/>
                          <a14:foregroundMark x1="12889" y1="55111" x2="5333" y2="40444"/>
                          <a14:foregroundMark x1="2222" y1="40000" x2="2222" y2="40000"/>
                          <a14:foregroundMark x1="5333" y1="33778" x2="36444" y2="8444"/>
                          <a14:foregroundMark x1="36444" y1="8444" x2="62222" y2="20444"/>
                          <a14:foregroundMark x1="62222" y1="20444" x2="81778" y2="50667"/>
                          <a14:foregroundMark x1="81778" y1="50667" x2="95556" y2="55556"/>
                          <a14:foregroundMark x1="95111" y1="32889" x2="95111" y2="32889"/>
                          <a14:foregroundMark x1="95556" y1="32889" x2="69778" y2="12444"/>
                          <a14:foregroundMark x1="69778" y1="12444" x2="48000" y2="6222"/>
                          <a14:foregroundMark x1="47111" y1="1778" x2="47111" y2="1778"/>
                          <a14:foregroundMark x1="62222" y1="3111" x2="81778" y2="16889"/>
                          <a14:foregroundMark x1="81778" y1="16889" x2="97333" y2="47556"/>
                          <a14:foregroundMark x1="97333" y1="47556" x2="83556" y2="75556"/>
                          <a14:foregroundMark x1="83556" y1="75556" x2="63556" y2="93333"/>
                          <a14:foregroundMark x1="63556" y1="93333" x2="30667" y2="91556"/>
                          <a14:foregroundMark x1="30667" y1="91556" x2="25778" y2="85333"/>
                          <a14:foregroundMark x1="47111" y1="94667" x2="47111" y2="94667"/>
                          <a14:foregroundMark x1="4000" y1="60000" x2="3556" y2="35111"/>
                          <a14:foregroundMark x1="3556" y1="35111" x2="30222" y2="11556"/>
                          <a14:foregroundMark x1="30222" y1="11556" x2="48889" y2="5333"/>
                          <a14:foregroundMark x1="40000" y1="3111" x2="18222" y2="13778"/>
                          <a14:foregroundMark x1="18222" y1="13778" x2="4889" y2="38667"/>
                          <a14:foregroundMark x1="4889" y1="38667" x2="3111" y2="59111"/>
                          <a14:foregroundMark x1="2222" y1="52444" x2="2222" y2="52444"/>
                          <a14:foregroundMark x1="1333" y1="46222" x2="1333" y2="46222"/>
                          <a14:foregroundMark x1="1333" y1="49333" x2="1333" y2="49333"/>
                          <a14:foregroundMark x1="26667" y1="8000" x2="26667" y2="8000"/>
                          <a14:foregroundMark x1="61333" y1="5333" x2="83111" y2="18222"/>
                          <a14:foregroundMark x1="83111" y1="18222" x2="86667" y2="23111"/>
                          <a14:foregroundMark x1="84889" y1="18667" x2="84889" y2="18667"/>
                          <a14:foregroundMark x1="83111" y1="16000" x2="83111" y2="16000"/>
                          <a14:foregroundMark x1="83556" y1="15556" x2="83556" y2="15556"/>
                          <a14:foregroundMark x1="97333" y1="46222" x2="97333" y2="46222"/>
                          <a14:foregroundMark x1="97333" y1="52444" x2="97333" y2="52444"/>
                          <a14:foregroundMark x1="98222" y1="54222" x2="98222" y2="54222"/>
                          <a14:foregroundMark x1="98667" y1="48444" x2="98222" y2="55111"/>
                          <a14:foregroundMark x1="50667" y1="96000" x2="50667" y2="96000"/>
                          <a14:foregroundMark x1="50667" y1="96889" x2="50667" y2="96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3653" y="4207318"/>
              <a:ext cx="438266" cy="438266"/>
            </a:xfrm>
            <a:prstGeom prst="rect">
              <a:avLst/>
            </a:prstGeom>
          </p:spPr>
        </p:pic>
        <p:sp>
          <p:nvSpPr>
            <p:cNvPr id="33" name="Google Shape;206;p32">
              <a:extLst>
                <a:ext uri="{FF2B5EF4-FFF2-40B4-BE49-F238E27FC236}">
                  <a16:creationId xmlns:a16="http://schemas.microsoft.com/office/drawing/2014/main" id="{6CA43980-E9E2-473B-BE87-68A42C4A5536}"/>
                </a:ext>
              </a:extLst>
            </p:cNvPr>
            <p:cNvSpPr txBox="1">
              <a:spLocks/>
            </p:cNvSpPr>
            <p:nvPr/>
          </p:nvSpPr>
          <p:spPr>
            <a:xfrm>
              <a:off x="924128" y="4207318"/>
              <a:ext cx="7240706" cy="767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dk1"/>
                </a:buClr>
                <a:buSzPts val="1100"/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共產出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           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Lead time =40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小時</a:t>
              </a: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D3EAAE1-2B85-44C0-B573-F3B3C4F58D39}"/>
              </a:ext>
            </a:extLst>
          </p:cNvPr>
          <p:cNvSpPr txBox="1"/>
          <p:nvPr/>
        </p:nvSpPr>
        <p:spPr>
          <a:xfrm>
            <a:off x="5354654" y="42417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，無過量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堆積。</a:t>
            </a:r>
            <a:endParaRPr lang="zh-TW" altLang="en-US" sz="18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B80E82A-4DE2-4AE9-908E-A34D0AB90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723802"/>
              </p:ext>
            </p:extLst>
          </p:nvPr>
        </p:nvGraphicFramePr>
        <p:xfrm>
          <a:off x="405788" y="888423"/>
          <a:ext cx="7960003" cy="3174534"/>
        </p:xfrm>
        <a:graphic>
          <a:graphicData uri="http://schemas.openxmlformats.org/drawingml/2006/table">
            <a:tbl>
              <a:tblPr/>
              <a:tblGrid>
                <a:gridCol w="462157">
                  <a:extLst>
                    <a:ext uri="{9D8B030D-6E8A-4147-A177-3AD203B41FA5}">
                      <a16:colId xmlns:a16="http://schemas.microsoft.com/office/drawing/2014/main" val="1969635408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3665749721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1404766616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1662130490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3204521427"/>
                    </a:ext>
                  </a:extLst>
                </a:gridCol>
                <a:gridCol w="513824">
                  <a:extLst>
                    <a:ext uri="{9D8B030D-6E8A-4147-A177-3AD203B41FA5}">
                      <a16:colId xmlns:a16="http://schemas.microsoft.com/office/drawing/2014/main" val="1335822611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303361973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1744453947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597922344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4155139977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2479670062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2062363391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2616804117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410665693"/>
                    </a:ext>
                  </a:extLst>
                </a:gridCol>
                <a:gridCol w="513824">
                  <a:extLst>
                    <a:ext uri="{9D8B030D-6E8A-4147-A177-3AD203B41FA5}">
                      <a16:colId xmlns:a16="http://schemas.microsoft.com/office/drawing/2014/main" val="3207002468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296025513"/>
                    </a:ext>
                  </a:extLst>
                </a:gridCol>
                <a:gridCol w="462157">
                  <a:extLst>
                    <a:ext uri="{9D8B030D-6E8A-4147-A177-3AD203B41FA5}">
                      <a16:colId xmlns:a16="http://schemas.microsoft.com/office/drawing/2014/main" val="1392736898"/>
                    </a:ext>
                  </a:extLst>
                </a:gridCol>
              </a:tblGrid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s0_wip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s1_wip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s2_wip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s3_wip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total_wip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finish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state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039551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60903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959114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47747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404369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653605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346443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205768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745540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45769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40827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060360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319631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632090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936305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72974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37032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24761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10895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91208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659251"/>
                  </a:ext>
                </a:extLst>
              </a:tr>
              <a:tr h="1441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FF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7" marR="7137" marT="71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081299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C61EAE2-CDDC-4B39-9106-233D00F37A75}"/>
              </a:ext>
            </a:extLst>
          </p:cNvPr>
          <p:cNvSpPr/>
          <p:nvPr/>
        </p:nvSpPr>
        <p:spPr>
          <a:xfrm>
            <a:off x="505357" y="3326859"/>
            <a:ext cx="3219856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F2A885-0F8E-48E4-B957-995D34A4F7BB}"/>
              </a:ext>
            </a:extLst>
          </p:cNvPr>
          <p:cNvSpPr/>
          <p:nvPr/>
        </p:nvSpPr>
        <p:spPr>
          <a:xfrm>
            <a:off x="4714191" y="1161594"/>
            <a:ext cx="3219856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E85A5A-5C67-4BCB-9DA2-100CF4D3A632}"/>
              </a:ext>
            </a:extLst>
          </p:cNvPr>
          <p:cNvSpPr/>
          <p:nvPr/>
        </p:nvSpPr>
        <p:spPr>
          <a:xfrm>
            <a:off x="4714191" y="2030994"/>
            <a:ext cx="3219856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4FB1D8-00EC-4CCE-94C7-7F05EDB4DAE6}"/>
              </a:ext>
            </a:extLst>
          </p:cNvPr>
          <p:cNvSpPr/>
          <p:nvPr/>
        </p:nvSpPr>
        <p:spPr>
          <a:xfrm>
            <a:off x="4714191" y="2882828"/>
            <a:ext cx="3219856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226BEE4-06D7-4333-9867-B98933B8A007}"/>
              </a:ext>
            </a:extLst>
          </p:cNvPr>
          <p:cNvSpPr/>
          <p:nvPr/>
        </p:nvSpPr>
        <p:spPr>
          <a:xfrm>
            <a:off x="4706443" y="3768139"/>
            <a:ext cx="3219856" cy="1750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8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9" grpId="0" animBg="1"/>
      <p:bldP spid="11" grpId="0" animBg="1"/>
      <p:bldP spid="12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4959</Words>
  <Application>Microsoft Macintosh PowerPoint</Application>
  <PresentationFormat>如螢幕大小 (16:9)</PresentationFormat>
  <Paragraphs>3343</Paragraphs>
  <Slides>34</Slides>
  <Notes>34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0" baseType="lpstr">
      <vt:lpstr>Montserrat</vt:lpstr>
      <vt:lpstr>Fira Sans Extra Condensed Medium</vt:lpstr>
      <vt:lpstr>Arial</vt:lpstr>
      <vt:lpstr>Wingdings</vt:lpstr>
      <vt:lpstr>微軟正黑體</vt:lpstr>
      <vt:lpstr>Management Consulting Toolkit by Slidesgo</vt:lpstr>
      <vt:lpstr>拉式生產系統模擬 </vt:lpstr>
      <vt:lpstr>Outline</vt:lpstr>
      <vt:lpstr>Summary</vt:lpstr>
      <vt:lpstr>Simluation</vt:lpstr>
      <vt:lpstr>基本假設</vt:lpstr>
      <vt:lpstr>推式生產儀表板</vt:lpstr>
      <vt:lpstr>基本假設</vt:lpstr>
      <vt:lpstr>推式生產儀表板(投料管控)WIP &gt;設定值停止投料</vt:lpstr>
      <vt:lpstr>拉式生產儀表板</vt:lpstr>
      <vt:lpstr>Simluation</vt:lpstr>
      <vt:lpstr>改變瓶頸站的位置</vt:lpstr>
      <vt:lpstr>改變瓶頸站 Summary</vt:lpstr>
      <vt:lpstr>Simluation</vt:lpstr>
      <vt:lpstr>改變產線中的WIP limit數</vt:lpstr>
      <vt:lpstr>推/拉系統的完成品數量比較（40小時內）</vt:lpstr>
      <vt:lpstr>推/拉系統的Lead Time比較（40小時內）</vt:lpstr>
      <vt:lpstr>Simluation</vt:lpstr>
      <vt:lpstr>推式生產儀表板(投料管控)WIP &gt;設定值停止投料</vt:lpstr>
      <vt:lpstr>推式生產儀表板(投料管控)WIP &gt;設定值停止投料</vt:lpstr>
      <vt:lpstr>拉式生產儀表板(投料管控)WIP &gt;設定值停止投料</vt:lpstr>
      <vt:lpstr>拉式生產儀表板(投料管控)WIP &gt;設定值停止投料</vt:lpstr>
      <vt:lpstr>Summary</vt:lpstr>
      <vt:lpstr>Simluation</vt:lpstr>
      <vt:lpstr>改變瓶頸站的位置(生產時間延長)</vt:lpstr>
      <vt:lpstr>改變瓶頸站+延長模擬時間比較</vt:lpstr>
      <vt:lpstr>Simluation</vt:lpstr>
      <vt:lpstr>改變產線中的WIP limit數</vt:lpstr>
      <vt:lpstr>推/拉系統的完成品數量比較（120小時內）</vt:lpstr>
      <vt:lpstr>推/拉系統的Lead Time比較（120小時內）</vt:lpstr>
      <vt:lpstr>Summary</vt:lpstr>
      <vt:lpstr>Materials</vt:lpstr>
      <vt:lpstr>Throughput</vt:lpstr>
      <vt:lpstr>Lead Time</vt:lpstr>
      <vt:lpstr>THANK     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拉式生產系統模擬</dc:title>
  <dc:creator>楊舒惠</dc:creator>
  <cp:lastModifiedBy>方稚榕 FANG CHIH JUNG</cp:lastModifiedBy>
  <cp:revision>44</cp:revision>
  <dcterms:modified xsi:type="dcterms:W3CDTF">2021-12-27T08:28:52Z</dcterms:modified>
</cp:coreProperties>
</file>